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8" r:id="rId3"/>
    <p:sldId id="263" r:id="rId4"/>
    <p:sldId id="282" r:id="rId5"/>
    <p:sldId id="283" r:id="rId6"/>
    <p:sldId id="284" r:id="rId7"/>
    <p:sldId id="260" r:id="rId8"/>
    <p:sldId id="285" r:id="rId9"/>
    <p:sldId id="286" r:id="rId10"/>
    <p:sldId id="287" r:id="rId11"/>
    <p:sldId id="288" r:id="rId12"/>
    <p:sldId id="289" r:id="rId13"/>
    <p:sldId id="290" r:id="rId14"/>
    <p:sldId id="291" r:id="rId15"/>
    <p:sldId id="274" r:id="rId16"/>
    <p:sldId id="292" r:id="rId17"/>
    <p:sldId id="269" r:id="rId18"/>
    <p:sldId id="268" r:id="rId19"/>
    <p:sldId id="293" r:id="rId20"/>
    <p:sldId id="294" r:id="rId21"/>
    <p:sldId id="295" r:id="rId22"/>
    <p:sldId id="257" r:id="rId23"/>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FFB"/>
    <a:srgbClr val="D2D0FF"/>
    <a:srgbClr val="C6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1273" autoAdjust="0"/>
  </p:normalViewPr>
  <p:slideViewPr>
    <p:cSldViewPr snapToGrid="0" snapToObjects="1">
      <p:cViewPr varScale="1">
        <p:scale>
          <a:sx n="66" d="100"/>
          <a:sy n="66" d="100"/>
        </p:scale>
        <p:origin x="8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D98EAF-70E4-4A99-AECE-70129E4A6EF2}" type="doc">
      <dgm:prSet loTypeId="urn:microsoft.com/office/officeart/2008/layout/VerticalCurvedList" loCatId="list" qsTypeId="urn:microsoft.com/office/officeart/2005/8/quickstyle/simple5" qsCatId="simple" csTypeId="urn:microsoft.com/office/officeart/2005/8/colors/accent1_4" csCatId="accent1" phldr="1"/>
      <dgm:spPr/>
      <dgm:t>
        <a:bodyPr/>
        <a:lstStyle/>
        <a:p>
          <a:endParaRPr lang="tr-TR"/>
        </a:p>
      </dgm:t>
    </dgm:pt>
    <dgm:pt modelId="{00ED6A90-44D3-4111-B870-A9F8D020806F}">
      <dgm:prSet phldrT="[Metin]" custT="1"/>
      <dgm:spPr/>
      <dgm:t>
        <a:bodyPr/>
        <a:lstStyle/>
        <a:p>
          <a:r>
            <a:rPr lang="tr-TR" sz="1800" b="1"/>
            <a:t>ALO 155, ALO 156</a:t>
          </a:r>
          <a:endParaRPr lang="tr-TR" sz="1800" b="1" dirty="0"/>
        </a:p>
      </dgm:t>
    </dgm:pt>
    <dgm:pt modelId="{232A238D-F0E3-41E8-BF0E-623109928159}" type="parTrans" cxnId="{8E8C5936-FB63-4CB2-986A-C2B9BB58D72D}">
      <dgm:prSet/>
      <dgm:spPr/>
      <dgm:t>
        <a:bodyPr/>
        <a:lstStyle/>
        <a:p>
          <a:endParaRPr lang="tr-TR" sz="1100" b="1">
            <a:solidFill>
              <a:srgbClr val="002060"/>
            </a:solidFill>
          </a:endParaRPr>
        </a:p>
      </dgm:t>
    </dgm:pt>
    <dgm:pt modelId="{67759D59-EF32-40F7-A5BA-7C87B69514FD}" type="sibTrans" cxnId="{8E8C5936-FB63-4CB2-986A-C2B9BB58D72D}">
      <dgm:prSet/>
      <dgm:spPr/>
      <dgm:t>
        <a:bodyPr/>
        <a:lstStyle/>
        <a:p>
          <a:endParaRPr lang="tr-TR" sz="1100" b="1">
            <a:solidFill>
              <a:srgbClr val="002060"/>
            </a:solidFill>
          </a:endParaRPr>
        </a:p>
      </dgm:t>
    </dgm:pt>
    <dgm:pt modelId="{A4A95A63-A9D7-4771-AA07-555F2B3173AE}">
      <dgm:prSet phldrT="[Metin]" custT="1"/>
      <dgm:spPr/>
      <dgm:t>
        <a:bodyPr/>
        <a:lstStyle/>
        <a:p>
          <a:r>
            <a:rPr lang="tr-TR" sz="1800" b="1"/>
            <a:t>ALO 183</a:t>
          </a:r>
          <a:endParaRPr lang="tr-TR" sz="1800" b="1" dirty="0"/>
        </a:p>
      </dgm:t>
    </dgm:pt>
    <dgm:pt modelId="{91282697-934C-416D-A91F-5E02ADBF3F4C}" type="parTrans" cxnId="{0FA8538E-44B9-4A4C-84CB-D57FDED87E72}">
      <dgm:prSet/>
      <dgm:spPr/>
      <dgm:t>
        <a:bodyPr/>
        <a:lstStyle/>
        <a:p>
          <a:endParaRPr lang="tr-TR" sz="1100" b="1">
            <a:solidFill>
              <a:srgbClr val="002060"/>
            </a:solidFill>
          </a:endParaRPr>
        </a:p>
      </dgm:t>
    </dgm:pt>
    <dgm:pt modelId="{0EB4A90E-5E4C-414F-B2A2-CE18F80A8678}" type="sibTrans" cxnId="{0FA8538E-44B9-4A4C-84CB-D57FDED87E72}">
      <dgm:prSet/>
      <dgm:spPr/>
      <dgm:t>
        <a:bodyPr/>
        <a:lstStyle/>
        <a:p>
          <a:endParaRPr lang="tr-TR" sz="1100" b="1">
            <a:solidFill>
              <a:srgbClr val="002060"/>
            </a:solidFill>
          </a:endParaRPr>
        </a:p>
      </dgm:t>
    </dgm:pt>
    <dgm:pt modelId="{D54CF087-7F8B-4765-967A-135D28D7D16F}">
      <dgm:prSet phldrT="[Metin]" custT="1"/>
      <dgm:spPr/>
      <dgm:t>
        <a:bodyPr/>
        <a:lstStyle/>
        <a:p>
          <a:r>
            <a:rPr lang="tr-TR" sz="1800" b="1"/>
            <a:t>CUMHURİYET BAŞSAVCILIĞI</a:t>
          </a:r>
          <a:endParaRPr lang="tr-TR" sz="1800" b="1" dirty="0"/>
        </a:p>
      </dgm:t>
    </dgm:pt>
    <dgm:pt modelId="{01AB15A6-ABB2-45D1-B4DE-AF4EEFA92CFC}" type="parTrans" cxnId="{BFA02828-5557-4F0F-9CC0-3DAAF013A57E}">
      <dgm:prSet/>
      <dgm:spPr/>
      <dgm:t>
        <a:bodyPr/>
        <a:lstStyle/>
        <a:p>
          <a:endParaRPr lang="tr-TR" sz="1100" b="1">
            <a:solidFill>
              <a:srgbClr val="002060"/>
            </a:solidFill>
          </a:endParaRPr>
        </a:p>
      </dgm:t>
    </dgm:pt>
    <dgm:pt modelId="{1BC4AA90-DA4A-4FEC-90BC-8386140128FD}" type="sibTrans" cxnId="{BFA02828-5557-4F0F-9CC0-3DAAF013A57E}">
      <dgm:prSet/>
      <dgm:spPr/>
      <dgm:t>
        <a:bodyPr/>
        <a:lstStyle/>
        <a:p>
          <a:endParaRPr lang="tr-TR" sz="1100" b="1">
            <a:solidFill>
              <a:srgbClr val="002060"/>
            </a:solidFill>
          </a:endParaRPr>
        </a:p>
      </dgm:t>
    </dgm:pt>
    <dgm:pt modelId="{BA9B2DE5-7AB8-489C-90EC-E13E142DDACC}">
      <dgm:prSet phldrT="[Metin]" custT="1"/>
      <dgm:spPr/>
      <dgm:t>
        <a:bodyPr/>
        <a:lstStyle/>
        <a:p>
          <a:r>
            <a:rPr lang="tr-TR" sz="1800" b="1"/>
            <a:t>SAĞLIK KURUMLARI</a:t>
          </a:r>
          <a:endParaRPr lang="tr-TR" sz="1800" b="1" dirty="0"/>
        </a:p>
      </dgm:t>
    </dgm:pt>
    <dgm:pt modelId="{0C3DEC34-0469-4026-B9F7-7153196F5DB4}" type="parTrans" cxnId="{C663123E-D466-4449-863D-C49C11402762}">
      <dgm:prSet/>
      <dgm:spPr/>
      <dgm:t>
        <a:bodyPr/>
        <a:lstStyle/>
        <a:p>
          <a:endParaRPr lang="tr-TR" sz="1100" b="1">
            <a:solidFill>
              <a:srgbClr val="002060"/>
            </a:solidFill>
          </a:endParaRPr>
        </a:p>
      </dgm:t>
    </dgm:pt>
    <dgm:pt modelId="{2F58F5BF-6B48-407F-A493-E9FDD17F86A5}" type="sibTrans" cxnId="{C663123E-D466-4449-863D-C49C11402762}">
      <dgm:prSet/>
      <dgm:spPr/>
      <dgm:t>
        <a:bodyPr/>
        <a:lstStyle/>
        <a:p>
          <a:endParaRPr lang="tr-TR" sz="1100" b="1">
            <a:solidFill>
              <a:srgbClr val="002060"/>
            </a:solidFill>
          </a:endParaRPr>
        </a:p>
      </dgm:t>
    </dgm:pt>
    <dgm:pt modelId="{39349A4A-D2B3-403D-B312-D35B7530A30E}">
      <dgm:prSet phldrT="[Metin]" custT="1"/>
      <dgm:spPr/>
      <dgm:t>
        <a:bodyPr/>
        <a:lstStyle/>
        <a:p>
          <a:r>
            <a:rPr lang="tr-TR" sz="1800" b="1"/>
            <a:t>ŞÖNİM (ŞİDDETİ İZLEME ÖNLEME MERKEZİ)</a:t>
          </a:r>
          <a:endParaRPr lang="tr-TR" sz="1800" b="1" dirty="0"/>
        </a:p>
      </dgm:t>
    </dgm:pt>
    <dgm:pt modelId="{7E9B5CF5-29EF-472E-B244-7FEF7370C084}" type="parTrans" cxnId="{D5E50CAE-482A-4D29-BC0F-E70009DCFB07}">
      <dgm:prSet/>
      <dgm:spPr/>
      <dgm:t>
        <a:bodyPr/>
        <a:lstStyle/>
        <a:p>
          <a:endParaRPr lang="tr-TR" sz="1100" b="1">
            <a:solidFill>
              <a:srgbClr val="002060"/>
            </a:solidFill>
          </a:endParaRPr>
        </a:p>
      </dgm:t>
    </dgm:pt>
    <dgm:pt modelId="{05434C64-C93F-4F89-804A-6DC0D70ADFD8}" type="sibTrans" cxnId="{D5E50CAE-482A-4D29-BC0F-E70009DCFB07}">
      <dgm:prSet/>
      <dgm:spPr/>
      <dgm:t>
        <a:bodyPr/>
        <a:lstStyle/>
        <a:p>
          <a:endParaRPr lang="tr-TR" sz="1100" b="1">
            <a:solidFill>
              <a:srgbClr val="002060"/>
            </a:solidFill>
          </a:endParaRPr>
        </a:p>
      </dgm:t>
    </dgm:pt>
    <dgm:pt modelId="{4253CCCE-258E-469D-A145-B7232B41515B}">
      <dgm:prSet phldrT="[Metin]" custT="1"/>
      <dgm:spPr/>
      <dgm:t>
        <a:bodyPr/>
        <a:lstStyle/>
        <a:p>
          <a:r>
            <a:rPr lang="tr-TR" sz="1800" b="1"/>
            <a:t>BAROLAR KADIN HAKLARI MERKEZİ</a:t>
          </a:r>
          <a:endParaRPr lang="tr-TR" sz="800" b="1" dirty="0"/>
        </a:p>
      </dgm:t>
    </dgm:pt>
    <dgm:pt modelId="{DD205B96-00D1-4BDB-B8A9-917C53354904}" type="parTrans" cxnId="{712E022C-E420-4453-AC9F-538679D8E89A}">
      <dgm:prSet/>
      <dgm:spPr/>
      <dgm:t>
        <a:bodyPr/>
        <a:lstStyle/>
        <a:p>
          <a:endParaRPr lang="tr-TR" sz="1100" b="1">
            <a:solidFill>
              <a:srgbClr val="002060"/>
            </a:solidFill>
          </a:endParaRPr>
        </a:p>
      </dgm:t>
    </dgm:pt>
    <dgm:pt modelId="{70B9A58A-DFE5-4FB7-A9B0-46FA393AFE45}" type="sibTrans" cxnId="{712E022C-E420-4453-AC9F-538679D8E89A}">
      <dgm:prSet/>
      <dgm:spPr/>
      <dgm:t>
        <a:bodyPr/>
        <a:lstStyle/>
        <a:p>
          <a:endParaRPr lang="tr-TR" sz="1100" b="1">
            <a:solidFill>
              <a:srgbClr val="002060"/>
            </a:solidFill>
          </a:endParaRPr>
        </a:p>
      </dgm:t>
    </dgm:pt>
    <dgm:pt modelId="{B2E09046-269D-4855-B19D-B1DFE433E110}">
      <dgm:prSet phldrT="[Metin]"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800" b="1" dirty="0"/>
            <a:t>STK</a:t>
          </a:r>
        </a:p>
        <a:p>
          <a:pPr marL="0" lvl="0" defTabSz="889000">
            <a:lnSpc>
              <a:spcPct val="90000"/>
            </a:lnSpc>
            <a:spcBef>
              <a:spcPct val="0"/>
            </a:spcBef>
            <a:spcAft>
              <a:spcPct val="35000"/>
            </a:spcAft>
            <a:buNone/>
          </a:pPr>
          <a:endParaRPr lang="tr-TR" sz="800" b="1" dirty="0"/>
        </a:p>
      </dgm:t>
    </dgm:pt>
    <dgm:pt modelId="{F81220B9-47AE-478A-8576-4B39E4925E94}" type="parTrans" cxnId="{BE3B4B6F-10F2-4E13-B37B-522ADD69B7C8}">
      <dgm:prSet/>
      <dgm:spPr/>
      <dgm:t>
        <a:bodyPr/>
        <a:lstStyle/>
        <a:p>
          <a:endParaRPr lang="tr-TR" sz="1100" b="1">
            <a:solidFill>
              <a:srgbClr val="002060"/>
            </a:solidFill>
          </a:endParaRPr>
        </a:p>
      </dgm:t>
    </dgm:pt>
    <dgm:pt modelId="{8E235DB5-48D7-4344-AE68-05484943FBEE}" type="sibTrans" cxnId="{BE3B4B6F-10F2-4E13-B37B-522ADD69B7C8}">
      <dgm:prSet/>
      <dgm:spPr/>
      <dgm:t>
        <a:bodyPr/>
        <a:lstStyle/>
        <a:p>
          <a:endParaRPr lang="tr-TR" sz="1100" b="1">
            <a:solidFill>
              <a:srgbClr val="002060"/>
            </a:solidFill>
          </a:endParaRPr>
        </a:p>
      </dgm:t>
    </dgm:pt>
    <dgm:pt modelId="{930894D1-0043-4DFB-BECB-4A82EA408AC9}" type="pres">
      <dgm:prSet presAssocID="{91D98EAF-70E4-4A99-AECE-70129E4A6EF2}" presName="Name0" presStyleCnt="0">
        <dgm:presLayoutVars>
          <dgm:chMax val="7"/>
          <dgm:chPref val="7"/>
          <dgm:dir/>
        </dgm:presLayoutVars>
      </dgm:prSet>
      <dgm:spPr/>
    </dgm:pt>
    <dgm:pt modelId="{847F14BA-F7CF-48A0-B859-F9EFED90543B}" type="pres">
      <dgm:prSet presAssocID="{91D98EAF-70E4-4A99-AECE-70129E4A6EF2}" presName="Name1" presStyleCnt="0"/>
      <dgm:spPr/>
    </dgm:pt>
    <dgm:pt modelId="{247C5BA6-17D7-4B61-9BF8-DE6F84A6835E}" type="pres">
      <dgm:prSet presAssocID="{91D98EAF-70E4-4A99-AECE-70129E4A6EF2}" presName="cycle" presStyleCnt="0"/>
      <dgm:spPr/>
    </dgm:pt>
    <dgm:pt modelId="{06C9FE9B-A8FB-4063-899A-ADCC004E2715}" type="pres">
      <dgm:prSet presAssocID="{91D98EAF-70E4-4A99-AECE-70129E4A6EF2}" presName="srcNode" presStyleLbl="node1" presStyleIdx="0" presStyleCnt="7"/>
      <dgm:spPr/>
    </dgm:pt>
    <dgm:pt modelId="{9E7BC21C-1F90-4E51-84B6-168B434CA55F}" type="pres">
      <dgm:prSet presAssocID="{91D98EAF-70E4-4A99-AECE-70129E4A6EF2}" presName="conn" presStyleLbl="parChTrans1D2" presStyleIdx="0" presStyleCnt="1"/>
      <dgm:spPr/>
    </dgm:pt>
    <dgm:pt modelId="{87763A4A-2E44-412F-BF3A-11F76C88A7AA}" type="pres">
      <dgm:prSet presAssocID="{91D98EAF-70E4-4A99-AECE-70129E4A6EF2}" presName="extraNode" presStyleLbl="node1" presStyleIdx="0" presStyleCnt="7"/>
      <dgm:spPr/>
    </dgm:pt>
    <dgm:pt modelId="{28F2681C-5FA0-4048-8AE2-D5CE79D4FEF7}" type="pres">
      <dgm:prSet presAssocID="{91D98EAF-70E4-4A99-AECE-70129E4A6EF2}" presName="dstNode" presStyleLbl="node1" presStyleIdx="0" presStyleCnt="7"/>
      <dgm:spPr/>
    </dgm:pt>
    <dgm:pt modelId="{D25EBA00-77A5-47C6-A10C-2F6B91E19FC2}" type="pres">
      <dgm:prSet presAssocID="{00ED6A90-44D3-4111-B870-A9F8D020806F}" presName="text_1" presStyleLbl="node1" presStyleIdx="0" presStyleCnt="7">
        <dgm:presLayoutVars>
          <dgm:bulletEnabled val="1"/>
        </dgm:presLayoutVars>
      </dgm:prSet>
      <dgm:spPr/>
    </dgm:pt>
    <dgm:pt modelId="{778FF01B-BAD9-4A92-AAD6-24515CF42B0F}" type="pres">
      <dgm:prSet presAssocID="{00ED6A90-44D3-4111-B870-A9F8D020806F}" presName="accent_1" presStyleCnt="0"/>
      <dgm:spPr/>
    </dgm:pt>
    <dgm:pt modelId="{34A5F695-476D-4783-B023-9B7D339F5E33}" type="pres">
      <dgm:prSet presAssocID="{00ED6A90-44D3-4111-B870-A9F8D020806F}" presName="accentRepeatNode" presStyleLbl="solidFgAcc1" presStyleIdx="0" presStyleCnt="7"/>
      <dgm:spPr/>
    </dgm:pt>
    <dgm:pt modelId="{DA830626-ACFD-46B8-9248-5D371417FA60}" type="pres">
      <dgm:prSet presAssocID="{A4A95A63-A9D7-4771-AA07-555F2B3173AE}" presName="text_2" presStyleLbl="node1" presStyleIdx="1" presStyleCnt="7">
        <dgm:presLayoutVars>
          <dgm:bulletEnabled val="1"/>
        </dgm:presLayoutVars>
      </dgm:prSet>
      <dgm:spPr/>
    </dgm:pt>
    <dgm:pt modelId="{856A1FCA-7B2D-41E4-8C5B-CA78CB0AE9EA}" type="pres">
      <dgm:prSet presAssocID="{A4A95A63-A9D7-4771-AA07-555F2B3173AE}" presName="accent_2" presStyleCnt="0"/>
      <dgm:spPr/>
    </dgm:pt>
    <dgm:pt modelId="{58900BEE-B4FD-49C9-BF79-56AFBF22AB11}" type="pres">
      <dgm:prSet presAssocID="{A4A95A63-A9D7-4771-AA07-555F2B3173AE}" presName="accentRepeatNode" presStyleLbl="solidFgAcc1" presStyleIdx="1" presStyleCnt="7"/>
      <dgm:spPr/>
    </dgm:pt>
    <dgm:pt modelId="{9C2D8A87-7EA6-43A0-B6F3-785905CF6D13}" type="pres">
      <dgm:prSet presAssocID="{D54CF087-7F8B-4765-967A-135D28D7D16F}" presName="text_3" presStyleLbl="node1" presStyleIdx="2" presStyleCnt="7">
        <dgm:presLayoutVars>
          <dgm:bulletEnabled val="1"/>
        </dgm:presLayoutVars>
      </dgm:prSet>
      <dgm:spPr/>
    </dgm:pt>
    <dgm:pt modelId="{EACE4D78-CEE2-4B07-B497-075C5E9BB052}" type="pres">
      <dgm:prSet presAssocID="{D54CF087-7F8B-4765-967A-135D28D7D16F}" presName="accent_3" presStyleCnt="0"/>
      <dgm:spPr/>
    </dgm:pt>
    <dgm:pt modelId="{9D5623BA-1627-47D2-9322-9F4787327846}" type="pres">
      <dgm:prSet presAssocID="{D54CF087-7F8B-4765-967A-135D28D7D16F}" presName="accentRepeatNode" presStyleLbl="solidFgAcc1" presStyleIdx="2" presStyleCnt="7"/>
      <dgm:spPr/>
    </dgm:pt>
    <dgm:pt modelId="{53AB09C8-C7B7-4F11-B27C-9F7F1C792DE0}" type="pres">
      <dgm:prSet presAssocID="{BA9B2DE5-7AB8-489C-90EC-E13E142DDACC}" presName="text_4" presStyleLbl="node1" presStyleIdx="3" presStyleCnt="7">
        <dgm:presLayoutVars>
          <dgm:bulletEnabled val="1"/>
        </dgm:presLayoutVars>
      </dgm:prSet>
      <dgm:spPr/>
    </dgm:pt>
    <dgm:pt modelId="{42024B96-E3CA-4150-AC84-624348866833}" type="pres">
      <dgm:prSet presAssocID="{BA9B2DE5-7AB8-489C-90EC-E13E142DDACC}" presName="accent_4" presStyleCnt="0"/>
      <dgm:spPr/>
    </dgm:pt>
    <dgm:pt modelId="{A2787646-444E-4A29-A7B2-0602E83BFD4F}" type="pres">
      <dgm:prSet presAssocID="{BA9B2DE5-7AB8-489C-90EC-E13E142DDACC}" presName="accentRepeatNode" presStyleLbl="solidFgAcc1" presStyleIdx="3" presStyleCnt="7"/>
      <dgm:spPr/>
    </dgm:pt>
    <dgm:pt modelId="{9DB8AC37-C13D-496C-820F-278312A70E48}" type="pres">
      <dgm:prSet presAssocID="{39349A4A-D2B3-403D-B312-D35B7530A30E}" presName="text_5" presStyleLbl="node1" presStyleIdx="4" presStyleCnt="7">
        <dgm:presLayoutVars>
          <dgm:bulletEnabled val="1"/>
        </dgm:presLayoutVars>
      </dgm:prSet>
      <dgm:spPr/>
    </dgm:pt>
    <dgm:pt modelId="{66992B34-1F6E-4A38-A977-9EA9B38F1DC2}" type="pres">
      <dgm:prSet presAssocID="{39349A4A-D2B3-403D-B312-D35B7530A30E}" presName="accent_5" presStyleCnt="0"/>
      <dgm:spPr/>
    </dgm:pt>
    <dgm:pt modelId="{EB27822A-5D18-4E34-AF09-C61AB5D9240B}" type="pres">
      <dgm:prSet presAssocID="{39349A4A-D2B3-403D-B312-D35B7530A30E}" presName="accentRepeatNode" presStyleLbl="solidFgAcc1" presStyleIdx="4" presStyleCnt="7"/>
      <dgm:spPr/>
    </dgm:pt>
    <dgm:pt modelId="{F419290F-19E9-4AA6-8EB5-243310968AD2}" type="pres">
      <dgm:prSet presAssocID="{4253CCCE-258E-469D-A145-B7232B41515B}" presName="text_6" presStyleLbl="node1" presStyleIdx="5" presStyleCnt="7" custScaleX="99995" custScaleY="142472">
        <dgm:presLayoutVars>
          <dgm:bulletEnabled val="1"/>
        </dgm:presLayoutVars>
      </dgm:prSet>
      <dgm:spPr/>
    </dgm:pt>
    <dgm:pt modelId="{E8538014-A1E6-4522-B8D1-B991D7D0B47B}" type="pres">
      <dgm:prSet presAssocID="{4253CCCE-258E-469D-A145-B7232B41515B}" presName="accent_6" presStyleCnt="0"/>
      <dgm:spPr/>
    </dgm:pt>
    <dgm:pt modelId="{15420EEA-A720-473F-86CD-F29D2451914B}" type="pres">
      <dgm:prSet presAssocID="{4253CCCE-258E-469D-A145-B7232B41515B}" presName="accentRepeatNode" presStyleLbl="solidFgAcc1" presStyleIdx="5" presStyleCnt="7"/>
      <dgm:spPr/>
    </dgm:pt>
    <dgm:pt modelId="{7B5A902B-A782-4649-9421-23EF7415EC2D}" type="pres">
      <dgm:prSet presAssocID="{B2E09046-269D-4855-B19D-B1DFE433E110}" presName="text_7" presStyleLbl="node1" presStyleIdx="6" presStyleCnt="7" custScaleY="170405" custLinFactNeighborX="270" custLinFactNeighborY="16259">
        <dgm:presLayoutVars>
          <dgm:bulletEnabled val="1"/>
        </dgm:presLayoutVars>
      </dgm:prSet>
      <dgm:spPr/>
    </dgm:pt>
    <dgm:pt modelId="{F130FE7A-9E20-449A-91BD-8B513C2FF6FB}" type="pres">
      <dgm:prSet presAssocID="{B2E09046-269D-4855-B19D-B1DFE433E110}" presName="accent_7" presStyleCnt="0"/>
      <dgm:spPr/>
    </dgm:pt>
    <dgm:pt modelId="{139F0673-0F91-41ED-9CFD-D5BCF44E72AA}" type="pres">
      <dgm:prSet presAssocID="{B2E09046-269D-4855-B19D-B1DFE433E110}" presName="accentRepeatNode" presStyleLbl="solidFgAcc1" presStyleIdx="6" presStyleCnt="7"/>
      <dgm:spPr/>
    </dgm:pt>
  </dgm:ptLst>
  <dgm:cxnLst>
    <dgm:cxn modelId="{E3D5BE18-6157-4023-BDDE-703CA0745BD5}" type="presOf" srcId="{B2E09046-269D-4855-B19D-B1DFE433E110}" destId="{7B5A902B-A782-4649-9421-23EF7415EC2D}" srcOrd="0" destOrd="0" presId="urn:microsoft.com/office/officeart/2008/layout/VerticalCurvedList"/>
    <dgm:cxn modelId="{B4636025-CA31-4ECE-AF92-480AF8E77AA1}" type="presOf" srcId="{D54CF087-7F8B-4765-967A-135D28D7D16F}" destId="{9C2D8A87-7EA6-43A0-B6F3-785905CF6D13}" srcOrd="0" destOrd="0" presId="urn:microsoft.com/office/officeart/2008/layout/VerticalCurvedList"/>
    <dgm:cxn modelId="{BFA02828-5557-4F0F-9CC0-3DAAF013A57E}" srcId="{91D98EAF-70E4-4A99-AECE-70129E4A6EF2}" destId="{D54CF087-7F8B-4765-967A-135D28D7D16F}" srcOrd="2" destOrd="0" parTransId="{01AB15A6-ABB2-45D1-B4DE-AF4EEFA92CFC}" sibTransId="{1BC4AA90-DA4A-4FEC-90BC-8386140128FD}"/>
    <dgm:cxn modelId="{712E022C-E420-4453-AC9F-538679D8E89A}" srcId="{91D98EAF-70E4-4A99-AECE-70129E4A6EF2}" destId="{4253CCCE-258E-469D-A145-B7232B41515B}" srcOrd="5" destOrd="0" parTransId="{DD205B96-00D1-4BDB-B8A9-917C53354904}" sibTransId="{70B9A58A-DFE5-4FB7-A9B0-46FA393AFE45}"/>
    <dgm:cxn modelId="{8E8C5936-FB63-4CB2-986A-C2B9BB58D72D}" srcId="{91D98EAF-70E4-4A99-AECE-70129E4A6EF2}" destId="{00ED6A90-44D3-4111-B870-A9F8D020806F}" srcOrd="0" destOrd="0" parTransId="{232A238D-F0E3-41E8-BF0E-623109928159}" sibTransId="{67759D59-EF32-40F7-A5BA-7C87B69514FD}"/>
    <dgm:cxn modelId="{C663123E-D466-4449-863D-C49C11402762}" srcId="{91D98EAF-70E4-4A99-AECE-70129E4A6EF2}" destId="{BA9B2DE5-7AB8-489C-90EC-E13E142DDACC}" srcOrd="3" destOrd="0" parTransId="{0C3DEC34-0469-4026-B9F7-7153196F5DB4}" sibTransId="{2F58F5BF-6B48-407F-A493-E9FDD17F86A5}"/>
    <dgm:cxn modelId="{BE3B4B6F-10F2-4E13-B37B-522ADD69B7C8}" srcId="{91D98EAF-70E4-4A99-AECE-70129E4A6EF2}" destId="{B2E09046-269D-4855-B19D-B1DFE433E110}" srcOrd="6" destOrd="0" parTransId="{F81220B9-47AE-478A-8576-4B39E4925E94}" sibTransId="{8E235DB5-48D7-4344-AE68-05484943FBEE}"/>
    <dgm:cxn modelId="{0FA8538E-44B9-4A4C-84CB-D57FDED87E72}" srcId="{91D98EAF-70E4-4A99-AECE-70129E4A6EF2}" destId="{A4A95A63-A9D7-4771-AA07-555F2B3173AE}" srcOrd="1" destOrd="0" parTransId="{91282697-934C-416D-A91F-5E02ADBF3F4C}" sibTransId="{0EB4A90E-5E4C-414F-B2A2-CE18F80A8678}"/>
    <dgm:cxn modelId="{E14676A3-129C-4D62-8089-7EE95263871C}" type="presOf" srcId="{39349A4A-D2B3-403D-B312-D35B7530A30E}" destId="{9DB8AC37-C13D-496C-820F-278312A70E48}" srcOrd="0" destOrd="0" presId="urn:microsoft.com/office/officeart/2008/layout/VerticalCurvedList"/>
    <dgm:cxn modelId="{D67A2CA9-F92C-4C9D-9D6B-86763797BB4E}" type="presOf" srcId="{A4A95A63-A9D7-4771-AA07-555F2B3173AE}" destId="{DA830626-ACFD-46B8-9248-5D371417FA60}" srcOrd="0" destOrd="0" presId="urn:microsoft.com/office/officeart/2008/layout/VerticalCurvedList"/>
    <dgm:cxn modelId="{D5E50CAE-482A-4D29-BC0F-E70009DCFB07}" srcId="{91D98EAF-70E4-4A99-AECE-70129E4A6EF2}" destId="{39349A4A-D2B3-403D-B312-D35B7530A30E}" srcOrd="4" destOrd="0" parTransId="{7E9B5CF5-29EF-472E-B244-7FEF7370C084}" sibTransId="{05434C64-C93F-4F89-804A-6DC0D70ADFD8}"/>
    <dgm:cxn modelId="{B193AAE2-F45B-48AA-A2D3-45AA0C768100}" type="presOf" srcId="{91D98EAF-70E4-4A99-AECE-70129E4A6EF2}" destId="{930894D1-0043-4DFB-BECB-4A82EA408AC9}" srcOrd="0" destOrd="0" presId="urn:microsoft.com/office/officeart/2008/layout/VerticalCurvedList"/>
    <dgm:cxn modelId="{45F36EE3-32A5-4265-BEFE-82374847A419}" type="presOf" srcId="{67759D59-EF32-40F7-A5BA-7C87B69514FD}" destId="{9E7BC21C-1F90-4E51-84B6-168B434CA55F}" srcOrd="0" destOrd="0" presId="urn:microsoft.com/office/officeart/2008/layout/VerticalCurvedList"/>
    <dgm:cxn modelId="{DF7329E5-9B85-421A-A914-8992C9A5B7E2}" type="presOf" srcId="{4253CCCE-258E-469D-A145-B7232B41515B}" destId="{F419290F-19E9-4AA6-8EB5-243310968AD2}" srcOrd="0" destOrd="0" presId="urn:microsoft.com/office/officeart/2008/layout/VerticalCurvedList"/>
    <dgm:cxn modelId="{0D57EEF3-D631-467D-8BE4-4D43DCA3732E}" type="presOf" srcId="{00ED6A90-44D3-4111-B870-A9F8D020806F}" destId="{D25EBA00-77A5-47C6-A10C-2F6B91E19FC2}" srcOrd="0" destOrd="0" presId="urn:microsoft.com/office/officeart/2008/layout/VerticalCurvedList"/>
    <dgm:cxn modelId="{CD3833FD-CDE6-4832-BCB6-A606EE3609E4}" type="presOf" srcId="{BA9B2DE5-7AB8-489C-90EC-E13E142DDACC}" destId="{53AB09C8-C7B7-4F11-B27C-9F7F1C792DE0}" srcOrd="0" destOrd="0" presId="urn:microsoft.com/office/officeart/2008/layout/VerticalCurvedList"/>
    <dgm:cxn modelId="{781D8F65-9E3D-49C9-9430-EEE4FFED94A7}" type="presParOf" srcId="{930894D1-0043-4DFB-BECB-4A82EA408AC9}" destId="{847F14BA-F7CF-48A0-B859-F9EFED90543B}" srcOrd="0" destOrd="0" presId="urn:microsoft.com/office/officeart/2008/layout/VerticalCurvedList"/>
    <dgm:cxn modelId="{9F426FD2-57F7-45B0-84DE-51F2FD0A8DD8}" type="presParOf" srcId="{847F14BA-F7CF-48A0-B859-F9EFED90543B}" destId="{247C5BA6-17D7-4B61-9BF8-DE6F84A6835E}" srcOrd="0" destOrd="0" presId="urn:microsoft.com/office/officeart/2008/layout/VerticalCurvedList"/>
    <dgm:cxn modelId="{90692649-147A-4502-84F8-AD8652A2126B}" type="presParOf" srcId="{247C5BA6-17D7-4B61-9BF8-DE6F84A6835E}" destId="{06C9FE9B-A8FB-4063-899A-ADCC004E2715}" srcOrd="0" destOrd="0" presId="urn:microsoft.com/office/officeart/2008/layout/VerticalCurvedList"/>
    <dgm:cxn modelId="{2CA18ACE-6993-4E56-BB79-787EBBE785B9}" type="presParOf" srcId="{247C5BA6-17D7-4B61-9BF8-DE6F84A6835E}" destId="{9E7BC21C-1F90-4E51-84B6-168B434CA55F}" srcOrd="1" destOrd="0" presId="urn:microsoft.com/office/officeart/2008/layout/VerticalCurvedList"/>
    <dgm:cxn modelId="{EEE68D28-9762-4832-A7D5-2A2DEE5114FE}" type="presParOf" srcId="{247C5BA6-17D7-4B61-9BF8-DE6F84A6835E}" destId="{87763A4A-2E44-412F-BF3A-11F76C88A7AA}" srcOrd="2" destOrd="0" presId="urn:microsoft.com/office/officeart/2008/layout/VerticalCurvedList"/>
    <dgm:cxn modelId="{F1D286D1-0D3B-4567-A042-591A9FD20A40}" type="presParOf" srcId="{247C5BA6-17D7-4B61-9BF8-DE6F84A6835E}" destId="{28F2681C-5FA0-4048-8AE2-D5CE79D4FEF7}" srcOrd="3" destOrd="0" presId="urn:microsoft.com/office/officeart/2008/layout/VerticalCurvedList"/>
    <dgm:cxn modelId="{570C156A-F611-4FAD-BD35-1EF4A812A06F}" type="presParOf" srcId="{847F14BA-F7CF-48A0-B859-F9EFED90543B}" destId="{D25EBA00-77A5-47C6-A10C-2F6B91E19FC2}" srcOrd="1" destOrd="0" presId="urn:microsoft.com/office/officeart/2008/layout/VerticalCurvedList"/>
    <dgm:cxn modelId="{CA9902BA-C2EE-4359-81E5-820316FF437E}" type="presParOf" srcId="{847F14BA-F7CF-48A0-B859-F9EFED90543B}" destId="{778FF01B-BAD9-4A92-AAD6-24515CF42B0F}" srcOrd="2" destOrd="0" presId="urn:microsoft.com/office/officeart/2008/layout/VerticalCurvedList"/>
    <dgm:cxn modelId="{CE2DDC60-6C70-4B51-AC32-6151767794F5}" type="presParOf" srcId="{778FF01B-BAD9-4A92-AAD6-24515CF42B0F}" destId="{34A5F695-476D-4783-B023-9B7D339F5E33}" srcOrd="0" destOrd="0" presId="urn:microsoft.com/office/officeart/2008/layout/VerticalCurvedList"/>
    <dgm:cxn modelId="{9A0DF8E8-0973-4DB1-8A3C-C201A428AF04}" type="presParOf" srcId="{847F14BA-F7CF-48A0-B859-F9EFED90543B}" destId="{DA830626-ACFD-46B8-9248-5D371417FA60}" srcOrd="3" destOrd="0" presId="urn:microsoft.com/office/officeart/2008/layout/VerticalCurvedList"/>
    <dgm:cxn modelId="{7E4756DF-8CB3-4853-BA84-8CB4DA080477}" type="presParOf" srcId="{847F14BA-F7CF-48A0-B859-F9EFED90543B}" destId="{856A1FCA-7B2D-41E4-8C5B-CA78CB0AE9EA}" srcOrd="4" destOrd="0" presId="urn:microsoft.com/office/officeart/2008/layout/VerticalCurvedList"/>
    <dgm:cxn modelId="{052CD547-D649-4059-9846-39A796FEC624}" type="presParOf" srcId="{856A1FCA-7B2D-41E4-8C5B-CA78CB0AE9EA}" destId="{58900BEE-B4FD-49C9-BF79-56AFBF22AB11}" srcOrd="0" destOrd="0" presId="urn:microsoft.com/office/officeart/2008/layout/VerticalCurvedList"/>
    <dgm:cxn modelId="{B63510EC-6256-485A-960E-51FDD90FC867}" type="presParOf" srcId="{847F14BA-F7CF-48A0-B859-F9EFED90543B}" destId="{9C2D8A87-7EA6-43A0-B6F3-785905CF6D13}" srcOrd="5" destOrd="0" presId="urn:microsoft.com/office/officeart/2008/layout/VerticalCurvedList"/>
    <dgm:cxn modelId="{46E1E45A-40C2-4648-B006-996D3F6BBFEB}" type="presParOf" srcId="{847F14BA-F7CF-48A0-B859-F9EFED90543B}" destId="{EACE4D78-CEE2-4B07-B497-075C5E9BB052}" srcOrd="6" destOrd="0" presId="urn:microsoft.com/office/officeart/2008/layout/VerticalCurvedList"/>
    <dgm:cxn modelId="{3A5A872A-0DFC-416A-BE70-93A4B8C2038F}" type="presParOf" srcId="{EACE4D78-CEE2-4B07-B497-075C5E9BB052}" destId="{9D5623BA-1627-47D2-9322-9F4787327846}" srcOrd="0" destOrd="0" presId="urn:microsoft.com/office/officeart/2008/layout/VerticalCurvedList"/>
    <dgm:cxn modelId="{F74AF595-A261-4383-A821-EF5318775332}" type="presParOf" srcId="{847F14BA-F7CF-48A0-B859-F9EFED90543B}" destId="{53AB09C8-C7B7-4F11-B27C-9F7F1C792DE0}" srcOrd="7" destOrd="0" presId="urn:microsoft.com/office/officeart/2008/layout/VerticalCurvedList"/>
    <dgm:cxn modelId="{498B5910-B8B7-4971-8262-542EB66A2DDA}" type="presParOf" srcId="{847F14BA-F7CF-48A0-B859-F9EFED90543B}" destId="{42024B96-E3CA-4150-AC84-624348866833}" srcOrd="8" destOrd="0" presId="urn:microsoft.com/office/officeart/2008/layout/VerticalCurvedList"/>
    <dgm:cxn modelId="{2CCEDA74-896F-418B-9786-FB7950371846}" type="presParOf" srcId="{42024B96-E3CA-4150-AC84-624348866833}" destId="{A2787646-444E-4A29-A7B2-0602E83BFD4F}" srcOrd="0" destOrd="0" presId="urn:microsoft.com/office/officeart/2008/layout/VerticalCurvedList"/>
    <dgm:cxn modelId="{1E475EE6-F057-4ED9-9D7E-34B7883C73F6}" type="presParOf" srcId="{847F14BA-F7CF-48A0-B859-F9EFED90543B}" destId="{9DB8AC37-C13D-496C-820F-278312A70E48}" srcOrd="9" destOrd="0" presId="urn:microsoft.com/office/officeart/2008/layout/VerticalCurvedList"/>
    <dgm:cxn modelId="{01945D95-D0C3-4ABA-A9EC-92A023665862}" type="presParOf" srcId="{847F14BA-F7CF-48A0-B859-F9EFED90543B}" destId="{66992B34-1F6E-4A38-A977-9EA9B38F1DC2}" srcOrd="10" destOrd="0" presId="urn:microsoft.com/office/officeart/2008/layout/VerticalCurvedList"/>
    <dgm:cxn modelId="{1BF3CB17-CAEA-4962-91B4-93501D0B0394}" type="presParOf" srcId="{66992B34-1F6E-4A38-A977-9EA9B38F1DC2}" destId="{EB27822A-5D18-4E34-AF09-C61AB5D9240B}" srcOrd="0" destOrd="0" presId="urn:microsoft.com/office/officeart/2008/layout/VerticalCurvedList"/>
    <dgm:cxn modelId="{60B4E131-A9B6-4530-9F8C-908AE15D4D5E}" type="presParOf" srcId="{847F14BA-F7CF-48A0-B859-F9EFED90543B}" destId="{F419290F-19E9-4AA6-8EB5-243310968AD2}" srcOrd="11" destOrd="0" presId="urn:microsoft.com/office/officeart/2008/layout/VerticalCurvedList"/>
    <dgm:cxn modelId="{E0EB4D9E-578A-4791-A151-CC4BF53CE175}" type="presParOf" srcId="{847F14BA-F7CF-48A0-B859-F9EFED90543B}" destId="{E8538014-A1E6-4522-B8D1-B991D7D0B47B}" srcOrd="12" destOrd="0" presId="urn:microsoft.com/office/officeart/2008/layout/VerticalCurvedList"/>
    <dgm:cxn modelId="{7250C14C-76C7-4543-B628-00B85B8BE6D2}" type="presParOf" srcId="{E8538014-A1E6-4522-B8D1-B991D7D0B47B}" destId="{15420EEA-A720-473F-86CD-F29D2451914B}" srcOrd="0" destOrd="0" presId="urn:microsoft.com/office/officeart/2008/layout/VerticalCurvedList"/>
    <dgm:cxn modelId="{2EB61A41-ED15-48FC-BC84-F61E5EA10E33}" type="presParOf" srcId="{847F14BA-F7CF-48A0-B859-F9EFED90543B}" destId="{7B5A902B-A782-4649-9421-23EF7415EC2D}" srcOrd="13" destOrd="0" presId="urn:microsoft.com/office/officeart/2008/layout/VerticalCurvedList"/>
    <dgm:cxn modelId="{B31CE9B2-C33E-409F-8FCB-30D11E9C14AF}" type="presParOf" srcId="{847F14BA-F7CF-48A0-B859-F9EFED90543B}" destId="{F130FE7A-9E20-449A-91BD-8B513C2FF6FB}" srcOrd="14" destOrd="0" presId="urn:microsoft.com/office/officeart/2008/layout/VerticalCurvedList"/>
    <dgm:cxn modelId="{754CA1D4-F09A-4176-9717-E76B6219821B}" type="presParOf" srcId="{F130FE7A-9E20-449A-91BD-8B513C2FF6FB}" destId="{139F0673-0F91-41ED-9CFD-D5BCF44E72A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BC21C-1F90-4E51-84B6-168B434CA55F}">
      <dsp:nvSpPr>
        <dsp:cNvPr id="0" name=""/>
        <dsp:cNvSpPr/>
      </dsp:nvSpPr>
      <dsp:spPr>
        <a:xfrm>
          <a:off x="-4805455" y="-751857"/>
          <a:ext cx="5725263" cy="5725263"/>
        </a:xfrm>
        <a:prstGeom prst="blockArc">
          <a:avLst>
            <a:gd name="adj1" fmla="val 18900000"/>
            <a:gd name="adj2" fmla="val 2700000"/>
            <a:gd name="adj3" fmla="val 377"/>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5EBA00-77A5-47C6-A10C-2F6B91E19FC2}">
      <dsp:nvSpPr>
        <dsp:cNvPr id="0" name=""/>
        <dsp:cNvSpPr/>
      </dsp:nvSpPr>
      <dsp:spPr>
        <a:xfrm>
          <a:off x="298266" y="178145"/>
          <a:ext cx="7658916" cy="386406"/>
        </a:xfrm>
        <a:prstGeom prst="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6710" tIns="45720" rIns="45720" bIns="45720" numCol="1" spcCol="1270" anchor="ctr" anchorCtr="0">
          <a:noAutofit/>
        </a:bodyPr>
        <a:lstStyle/>
        <a:p>
          <a:pPr marL="0" lvl="0" indent="0" algn="l" defTabSz="800100">
            <a:lnSpc>
              <a:spcPct val="90000"/>
            </a:lnSpc>
            <a:spcBef>
              <a:spcPct val="0"/>
            </a:spcBef>
            <a:spcAft>
              <a:spcPct val="35000"/>
            </a:spcAft>
            <a:buNone/>
          </a:pPr>
          <a:r>
            <a:rPr lang="tr-TR" sz="1800" b="1" kern="1200"/>
            <a:t>ALO 155, ALO 156</a:t>
          </a:r>
          <a:endParaRPr lang="tr-TR" sz="1800" b="1" kern="1200" dirty="0"/>
        </a:p>
      </dsp:txBody>
      <dsp:txXfrm>
        <a:off x="298266" y="178145"/>
        <a:ext cx="7658916" cy="386406"/>
      </dsp:txXfrm>
    </dsp:sp>
    <dsp:sp modelId="{34A5F695-476D-4783-B023-9B7D339F5E33}">
      <dsp:nvSpPr>
        <dsp:cNvPr id="0" name=""/>
        <dsp:cNvSpPr/>
      </dsp:nvSpPr>
      <dsp:spPr>
        <a:xfrm>
          <a:off x="56761" y="129845"/>
          <a:ext cx="483008" cy="483008"/>
        </a:xfrm>
        <a:prstGeom prst="ellipse">
          <a:avLst/>
        </a:prstGeom>
        <a:solidFill>
          <a:schemeClr val="lt1">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A830626-ACFD-46B8-9248-5D371417FA60}">
      <dsp:nvSpPr>
        <dsp:cNvPr id="0" name=""/>
        <dsp:cNvSpPr/>
      </dsp:nvSpPr>
      <dsp:spPr>
        <a:xfrm>
          <a:off x="648191" y="758095"/>
          <a:ext cx="7308991" cy="386406"/>
        </a:xfrm>
        <a:prstGeom prst="rect">
          <a:avLst/>
        </a:prstGeom>
        <a:gradFill rotWithShape="0">
          <a:gsLst>
            <a:gs pos="0">
              <a:schemeClr val="accent1">
                <a:shade val="50000"/>
                <a:hueOff val="114998"/>
                <a:satOff val="-2801"/>
                <a:lumOff val="12256"/>
                <a:alphaOff val="0"/>
                <a:satMod val="103000"/>
                <a:lumMod val="102000"/>
                <a:tint val="94000"/>
              </a:schemeClr>
            </a:gs>
            <a:gs pos="50000">
              <a:schemeClr val="accent1">
                <a:shade val="50000"/>
                <a:hueOff val="114998"/>
                <a:satOff val="-2801"/>
                <a:lumOff val="12256"/>
                <a:alphaOff val="0"/>
                <a:satMod val="110000"/>
                <a:lumMod val="100000"/>
                <a:shade val="100000"/>
              </a:schemeClr>
            </a:gs>
            <a:gs pos="100000">
              <a:schemeClr val="accent1">
                <a:shade val="50000"/>
                <a:hueOff val="114998"/>
                <a:satOff val="-2801"/>
                <a:lumOff val="1225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6710" tIns="45720" rIns="45720" bIns="45720" numCol="1" spcCol="1270" anchor="ctr" anchorCtr="0">
          <a:noAutofit/>
        </a:bodyPr>
        <a:lstStyle/>
        <a:p>
          <a:pPr marL="0" lvl="0" indent="0" algn="l" defTabSz="800100">
            <a:lnSpc>
              <a:spcPct val="90000"/>
            </a:lnSpc>
            <a:spcBef>
              <a:spcPct val="0"/>
            </a:spcBef>
            <a:spcAft>
              <a:spcPct val="35000"/>
            </a:spcAft>
            <a:buNone/>
          </a:pPr>
          <a:r>
            <a:rPr lang="tr-TR" sz="1800" b="1" kern="1200"/>
            <a:t>ALO 183</a:t>
          </a:r>
          <a:endParaRPr lang="tr-TR" sz="1800" b="1" kern="1200" dirty="0"/>
        </a:p>
      </dsp:txBody>
      <dsp:txXfrm>
        <a:off x="648191" y="758095"/>
        <a:ext cx="7308991" cy="386406"/>
      </dsp:txXfrm>
    </dsp:sp>
    <dsp:sp modelId="{58900BEE-B4FD-49C9-BF79-56AFBF22AB11}">
      <dsp:nvSpPr>
        <dsp:cNvPr id="0" name=""/>
        <dsp:cNvSpPr/>
      </dsp:nvSpPr>
      <dsp:spPr>
        <a:xfrm>
          <a:off x="406687" y="709795"/>
          <a:ext cx="483008" cy="483008"/>
        </a:xfrm>
        <a:prstGeom prst="ellipse">
          <a:avLst/>
        </a:prstGeom>
        <a:solidFill>
          <a:schemeClr val="lt1">
            <a:hueOff val="0"/>
            <a:satOff val="0"/>
            <a:lumOff val="0"/>
            <a:alphaOff val="0"/>
          </a:schemeClr>
        </a:solidFill>
        <a:ln w="6350" cap="flat" cmpd="sng" algn="ctr">
          <a:solidFill>
            <a:schemeClr val="accent1">
              <a:shade val="50000"/>
              <a:hueOff val="114998"/>
              <a:satOff val="-2801"/>
              <a:lumOff val="12256"/>
              <a:alphaOff val="0"/>
            </a:schemeClr>
          </a:solidFill>
          <a:prstDash val="solid"/>
          <a:miter lim="800000"/>
        </a:ln>
        <a:effectLst/>
      </dsp:spPr>
      <dsp:style>
        <a:lnRef idx="1">
          <a:scrgbClr r="0" g="0" b="0"/>
        </a:lnRef>
        <a:fillRef idx="1">
          <a:scrgbClr r="0" g="0" b="0"/>
        </a:fillRef>
        <a:effectRef idx="2">
          <a:scrgbClr r="0" g="0" b="0"/>
        </a:effectRef>
        <a:fontRef idx="minor"/>
      </dsp:style>
    </dsp:sp>
    <dsp:sp modelId="{9C2D8A87-7EA6-43A0-B6F3-785905CF6D13}">
      <dsp:nvSpPr>
        <dsp:cNvPr id="0" name=""/>
        <dsp:cNvSpPr/>
      </dsp:nvSpPr>
      <dsp:spPr>
        <a:xfrm>
          <a:off x="839949" y="1337620"/>
          <a:ext cx="7117233" cy="386406"/>
        </a:xfrm>
        <a:prstGeom prst="rect">
          <a:avLst/>
        </a:prstGeom>
        <a:gradFill rotWithShape="0">
          <a:gsLst>
            <a:gs pos="0">
              <a:schemeClr val="accent1">
                <a:shade val="50000"/>
                <a:hueOff val="229996"/>
                <a:satOff val="-5601"/>
                <a:lumOff val="24512"/>
                <a:alphaOff val="0"/>
                <a:satMod val="103000"/>
                <a:lumMod val="102000"/>
                <a:tint val="94000"/>
              </a:schemeClr>
            </a:gs>
            <a:gs pos="50000">
              <a:schemeClr val="accent1">
                <a:shade val="50000"/>
                <a:hueOff val="229996"/>
                <a:satOff val="-5601"/>
                <a:lumOff val="24512"/>
                <a:alphaOff val="0"/>
                <a:satMod val="110000"/>
                <a:lumMod val="100000"/>
                <a:shade val="100000"/>
              </a:schemeClr>
            </a:gs>
            <a:gs pos="100000">
              <a:schemeClr val="accent1">
                <a:shade val="50000"/>
                <a:hueOff val="229996"/>
                <a:satOff val="-5601"/>
                <a:lumOff val="245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6710" tIns="45720" rIns="45720" bIns="45720" numCol="1" spcCol="1270" anchor="ctr" anchorCtr="0">
          <a:noAutofit/>
        </a:bodyPr>
        <a:lstStyle/>
        <a:p>
          <a:pPr marL="0" lvl="0" indent="0" algn="l" defTabSz="800100">
            <a:lnSpc>
              <a:spcPct val="90000"/>
            </a:lnSpc>
            <a:spcBef>
              <a:spcPct val="0"/>
            </a:spcBef>
            <a:spcAft>
              <a:spcPct val="35000"/>
            </a:spcAft>
            <a:buNone/>
          </a:pPr>
          <a:r>
            <a:rPr lang="tr-TR" sz="1800" b="1" kern="1200"/>
            <a:t>CUMHURİYET BAŞSAVCILIĞI</a:t>
          </a:r>
          <a:endParaRPr lang="tr-TR" sz="1800" b="1" kern="1200" dirty="0"/>
        </a:p>
      </dsp:txBody>
      <dsp:txXfrm>
        <a:off x="839949" y="1337620"/>
        <a:ext cx="7117233" cy="386406"/>
      </dsp:txXfrm>
    </dsp:sp>
    <dsp:sp modelId="{9D5623BA-1627-47D2-9322-9F4787327846}">
      <dsp:nvSpPr>
        <dsp:cNvPr id="0" name=""/>
        <dsp:cNvSpPr/>
      </dsp:nvSpPr>
      <dsp:spPr>
        <a:xfrm>
          <a:off x="598445" y="1289319"/>
          <a:ext cx="483008" cy="483008"/>
        </a:xfrm>
        <a:prstGeom prst="ellipse">
          <a:avLst/>
        </a:prstGeom>
        <a:solidFill>
          <a:schemeClr val="lt1">
            <a:hueOff val="0"/>
            <a:satOff val="0"/>
            <a:lumOff val="0"/>
            <a:alphaOff val="0"/>
          </a:schemeClr>
        </a:solidFill>
        <a:ln w="6350" cap="flat" cmpd="sng" algn="ctr">
          <a:solidFill>
            <a:schemeClr val="accent1">
              <a:shade val="50000"/>
              <a:hueOff val="229996"/>
              <a:satOff val="-5601"/>
              <a:lumOff val="24512"/>
              <a:alphaOff val="0"/>
            </a:schemeClr>
          </a:solidFill>
          <a:prstDash val="solid"/>
          <a:miter lim="800000"/>
        </a:ln>
        <a:effectLst/>
      </dsp:spPr>
      <dsp:style>
        <a:lnRef idx="1">
          <a:scrgbClr r="0" g="0" b="0"/>
        </a:lnRef>
        <a:fillRef idx="1">
          <a:scrgbClr r="0" g="0" b="0"/>
        </a:fillRef>
        <a:effectRef idx="2">
          <a:scrgbClr r="0" g="0" b="0"/>
        </a:effectRef>
        <a:fontRef idx="minor"/>
      </dsp:style>
    </dsp:sp>
    <dsp:sp modelId="{53AB09C8-C7B7-4F11-B27C-9F7F1C792DE0}">
      <dsp:nvSpPr>
        <dsp:cNvPr id="0" name=""/>
        <dsp:cNvSpPr/>
      </dsp:nvSpPr>
      <dsp:spPr>
        <a:xfrm>
          <a:off x="901176" y="1917570"/>
          <a:ext cx="7056007" cy="386406"/>
        </a:xfrm>
        <a:prstGeom prst="rect">
          <a:avLst/>
        </a:prstGeom>
        <a:gradFill rotWithShape="0">
          <a:gsLst>
            <a:gs pos="0">
              <a:schemeClr val="accent1">
                <a:shade val="50000"/>
                <a:hueOff val="344994"/>
                <a:satOff val="-8402"/>
                <a:lumOff val="36768"/>
                <a:alphaOff val="0"/>
                <a:satMod val="103000"/>
                <a:lumMod val="102000"/>
                <a:tint val="94000"/>
              </a:schemeClr>
            </a:gs>
            <a:gs pos="50000">
              <a:schemeClr val="accent1">
                <a:shade val="50000"/>
                <a:hueOff val="344994"/>
                <a:satOff val="-8402"/>
                <a:lumOff val="36768"/>
                <a:alphaOff val="0"/>
                <a:satMod val="110000"/>
                <a:lumMod val="100000"/>
                <a:shade val="100000"/>
              </a:schemeClr>
            </a:gs>
            <a:gs pos="100000">
              <a:schemeClr val="accent1">
                <a:shade val="50000"/>
                <a:hueOff val="344994"/>
                <a:satOff val="-8402"/>
                <a:lumOff val="3676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6710" tIns="45720" rIns="45720" bIns="45720" numCol="1" spcCol="1270" anchor="ctr" anchorCtr="0">
          <a:noAutofit/>
        </a:bodyPr>
        <a:lstStyle/>
        <a:p>
          <a:pPr marL="0" lvl="0" indent="0" algn="l" defTabSz="800100">
            <a:lnSpc>
              <a:spcPct val="90000"/>
            </a:lnSpc>
            <a:spcBef>
              <a:spcPct val="0"/>
            </a:spcBef>
            <a:spcAft>
              <a:spcPct val="35000"/>
            </a:spcAft>
            <a:buNone/>
          </a:pPr>
          <a:r>
            <a:rPr lang="tr-TR" sz="1800" b="1" kern="1200"/>
            <a:t>SAĞLIK KURUMLARI</a:t>
          </a:r>
          <a:endParaRPr lang="tr-TR" sz="1800" b="1" kern="1200" dirty="0"/>
        </a:p>
      </dsp:txBody>
      <dsp:txXfrm>
        <a:off x="901176" y="1917570"/>
        <a:ext cx="7056007" cy="386406"/>
      </dsp:txXfrm>
    </dsp:sp>
    <dsp:sp modelId="{A2787646-444E-4A29-A7B2-0602E83BFD4F}">
      <dsp:nvSpPr>
        <dsp:cNvPr id="0" name=""/>
        <dsp:cNvSpPr/>
      </dsp:nvSpPr>
      <dsp:spPr>
        <a:xfrm>
          <a:off x="659671" y="1869269"/>
          <a:ext cx="483008" cy="483008"/>
        </a:xfrm>
        <a:prstGeom prst="ellipse">
          <a:avLst/>
        </a:prstGeom>
        <a:solidFill>
          <a:schemeClr val="lt1">
            <a:hueOff val="0"/>
            <a:satOff val="0"/>
            <a:lumOff val="0"/>
            <a:alphaOff val="0"/>
          </a:schemeClr>
        </a:solidFill>
        <a:ln w="6350" cap="flat" cmpd="sng" algn="ctr">
          <a:solidFill>
            <a:schemeClr val="accent1">
              <a:shade val="50000"/>
              <a:hueOff val="344994"/>
              <a:satOff val="-8402"/>
              <a:lumOff val="36768"/>
              <a:alphaOff val="0"/>
            </a:schemeClr>
          </a:solidFill>
          <a:prstDash val="solid"/>
          <a:miter lim="800000"/>
        </a:ln>
        <a:effectLst/>
      </dsp:spPr>
      <dsp:style>
        <a:lnRef idx="1">
          <a:scrgbClr r="0" g="0" b="0"/>
        </a:lnRef>
        <a:fillRef idx="1">
          <a:scrgbClr r="0" g="0" b="0"/>
        </a:fillRef>
        <a:effectRef idx="2">
          <a:scrgbClr r="0" g="0" b="0"/>
        </a:effectRef>
        <a:fontRef idx="minor"/>
      </dsp:style>
    </dsp:sp>
    <dsp:sp modelId="{9DB8AC37-C13D-496C-820F-278312A70E48}">
      <dsp:nvSpPr>
        <dsp:cNvPr id="0" name=""/>
        <dsp:cNvSpPr/>
      </dsp:nvSpPr>
      <dsp:spPr>
        <a:xfrm>
          <a:off x="839949" y="2497520"/>
          <a:ext cx="7117233" cy="386406"/>
        </a:xfrm>
        <a:prstGeom prst="rect">
          <a:avLst/>
        </a:prstGeom>
        <a:gradFill rotWithShape="0">
          <a:gsLst>
            <a:gs pos="0">
              <a:schemeClr val="accent1">
                <a:shade val="50000"/>
                <a:hueOff val="344994"/>
                <a:satOff val="-8402"/>
                <a:lumOff val="36768"/>
                <a:alphaOff val="0"/>
                <a:satMod val="103000"/>
                <a:lumMod val="102000"/>
                <a:tint val="94000"/>
              </a:schemeClr>
            </a:gs>
            <a:gs pos="50000">
              <a:schemeClr val="accent1">
                <a:shade val="50000"/>
                <a:hueOff val="344994"/>
                <a:satOff val="-8402"/>
                <a:lumOff val="36768"/>
                <a:alphaOff val="0"/>
                <a:satMod val="110000"/>
                <a:lumMod val="100000"/>
                <a:shade val="100000"/>
              </a:schemeClr>
            </a:gs>
            <a:gs pos="100000">
              <a:schemeClr val="accent1">
                <a:shade val="50000"/>
                <a:hueOff val="344994"/>
                <a:satOff val="-8402"/>
                <a:lumOff val="3676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6710" tIns="45720" rIns="45720" bIns="45720" numCol="1" spcCol="1270" anchor="ctr" anchorCtr="0">
          <a:noAutofit/>
        </a:bodyPr>
        <a:lstStyle/>
        <a:p>
          <a:pPr marL="0" lvl="0" indent="0" algn="l" defTabSz="800100">
            <a:lnSpc>
              <a:spcPct val="90000"/>
            </a:lnSpc>
            <a:spcBef>
              <a:spcPct val="0"/>
            </a:spcBef>
            <a:spcAft>
              <a:spcPct val="35000"/>
            </a:spcAft>
            <a:buNone/>
          </a:pPr>
          <a:r>
            <a:rPr lang="tr-TR" sz="1800" b="1" kern="1200"/>
            <a:t>ŞÖNİM (ŞİDDETİ İZLEME ÖNLEME MERKEZİ)</a:t>
          </a:r>
          <a:endParaRPr lang="tr-TR" sz="1800" b="1" kern="1200" dirty="0"/>
        </a:p>
      </dsp:txBody>
      <dsp:txXfrm>
        <a:off x="839949" y="2497520"/>
        <a:ext cx="7117233" cy="386406"/>
      </dsp:txXfrm>
    </dsp:sp>
    <dsp:sp modelId="{EB27822A-5D18-4E34-AF09-C61AB5D9240B}">
      <dsp:nvSpPr>
        <dsp:cNvPr id="0" name=""/>
        <dsp:cNvSpPr/>
      </dsp:nvSpPr>
      <dsp:spPr>
        <a:xfrm>
          <a:off x="598445" y="2449219"/>
          <a:ext cx="483008" cy="483008"/>
        </a:xfrm>
        <a:prstGeom prst="ellipse">
          <a:avLst/>
        </a:prstGeom>
        <a:solidFill>
          <a:schemeClr val="lt1">
            <a:hueOff val="0"/>
            <a:satOff val="0"/>
            <a:lumOff val="0"/>
            <a:alphaOff val="0"/>
          </a:schemeClr>
        </a:solidFill>
        <a:ln w="6350" cap="flat" cmpd="sng" algn="ctr">
          <a:solidFill>
            <a:schemeClr val="accent1">
              <a:shade val="50000"/>
              <a:hueOff val="344994"/>
              <a:satOff val="-8402"/>
              <a:lumOff val="36768"/>
              <a:alphaOff val="0"/>
            </a:schemeClr>
          </a:solidFill>
          <a:prstDash val="solid"/>
          <a:miter lim="800000"/>
        </a:ln>
        <a:effectLst/>
      </dsp:spPr>
      <dsp:style>
        <a:lnRef idx="1">
          <a:scrgbClr r="0" g="0" b="0"/>
        </a:lnRef>
        <a:fillRef idx="1">
          <a:scrgbClr r="0" g="0" b="0"/>
        </a:fillRef>
        <a:effectRef idx="2">
          <a:scrgbClr r="0" g="0" b="0"/>
        </a:effectRef>
        <a:fontRef idx="minor"/>
      </dsp:style>
    </dsp:sp>
    <dsp:sp modelId="{F419290F-19E9-4AA6-8EB5-243310968AD2}">
      <dsp:nvSpPr>
        <dsp:cNvPr id="0" name=""/>
        <dsp:cNvSpPr/>
      </dsp:nvSpPr>
      <dsp:spPr>
        <a:xfrm>
          <a:off x="648374" y="2994988"/>
          <a:ext cx="7308625" cy="550521"/>
        </a:xfrm>
        <a:prstGeom prst="rect">
          <a:avLst/>
        </a:prstGeom>
        <a:gradFill rotWithShape="0">
          <a:gsLst>
            <a:gs pos="0">
              <a:schemeClr val="accent1">
                <a:shade val="50000"/>
                <a:hueOff val="229996"/>
                <a:satOff val="-5601"/>
                <a:lumOff val="24512"/>
                <a:alphaOff val="0"/>
                <a:satMod val="103000"/>
                <a:lumMod val="102000"/>
                <a:tint val="94000"/>
              </a:schemeClr>
            </a:gs>
            <a:gs pos="50000">
              <a:schemeClr val="accent1">
                <a:shade val="50000"/>
                <a:hueOff val="229996"/>
                <a:satOff val="-5601"/>
                <a:lumOff val="24512"/>
                <a:alphaOff val="0"/>
                <a:satMod val="110000"/>
                <a:lumMod val="100000"/>
                <a:shade val="100000"/>
              </a:schemeClr>
            </a:gs>
            <a:gs pos="100000">
              <a:schemeClr val="accent1">
                <a:shade val="50000"/>
                <a:hueOff val="229996"/>
                <a:satOff val="-5601"/>
                <a:lumOff val="245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6710" tIns="45720" rIns="45720" bIns="45720" numCol="1" spcCol="1270" anchor="ctr" anchorCtr="0">
          <a:noAutofit/>
        </a:bodyPr>
        <a:lstStyle/>
        <a:p>
          <a:pPr marL="0" lvl="0" indent="0" algn="l" defTabSz="800100">
            <a:lnSpc>
              <a:spcPct val="90000"/>
            </a:lnSpc>
            <a:spcBef>
              <a:spcPct val="0"/>
            </a:spcBef>
            <a:spcAft>
              <a:spcPct val="35000"/>
            </a:spcAft>
            <a:buNone/>
          </a:pPr>
          <a:r>
            <a:rPr lang="tr-TR" sz="1800" b="1" kern="1200"/>
            <a:t>BAROLAR KADIN HAKLARI MERKEZİ</a:t>
          </a:r>
          <a:endParaRPr lang="tr-TR" sz="800" b="1" kern="1200" dirty="0"/>
        </a:p>
      </dsp:txBody>
      <dsp:txXfrm>
        <a:off x="648374" y="2994988"/>
        <a:ext cx="7308625" cy="550521"/>
      </dsp:txXfrm>
    </dsp:sp>
    <dsp:sp modelId="{15420EEA-A720-473F-86CD-F29D2451914B}">
      <dsp:nvSpPr>
        <dsp:cNvPr id="0" name=""/>
        <dsp:cNvSpPr/>
      </dsp:nvSpPr>
      <dsp:spPr>
        <a:xfrm>
          <a:off x="406687" y="3028744"/>
          <a:ext cx="483008" cy="483008"/>
        </a:xfrm>
        <a:prstGeom prst="ellipse">
          <a:avLst/>
        </a:prstGeom>
        <a:solidFill>
          <a:schemeClr val="lt1">
            <a:hueOff val="0"/>
            <a:satOff val="0"/>
            <a:lumOff val="0"/>
            <a:alphaOff val="0"/>
          </a:schemeClr>
        </a:solidFill>
        <a:ln w="6350" cap="flat" cmpd="sng" algn="ctr">
          <a:solidFill>
            <a:schemeClr val="accent1">
              <a:shade val="50000"/>
              <a:hueOff val="229996"/>
              <a:satOff val="-5601"/>
              <a:lumOff val="24512"/>
              <a:alphaOff val="0"/>
            </a:schemeClr>
          </a:solidFill>
          <a:prstDash val="solid"/>
          <a:miter lim="800000"/>
        </a:ln>
        <a:effectLst/>
      </dsp:spPr>
      <dsp:style>
        <a:lnRef idx="1">
          <a:scrgbClr r="0" g="0" b="0"/>
        </a:lnRef>
        <a:fillRef idx="1">
          <a:scrgbClr r="0" g="0" b="0"/>
        </a:fillRef>
        <a:effectRef idx="2">
          <a:scrgbClr r="0" g="0" b="0"/>
        </a:effectRef>
        <a:fontRef idx="minor"/>
      </dsp:style>
    </dsp:sp>
    <dsp:sp modelId="{7B5A902B-A782-4649-9421-23EF7415EC2D}">
      <dsp:nvSpPr>
        <dsp:cNvPr id="0" name=""/>
        <dsp:cNvSpPr/>
      </dsp:nvSpPr>
      <dsp:spPr>
        <a:xfrm>
          <a:off x="318945" y="3583796"/>
          <a:ext cx="7658916" cy="658456"/>
        </a:xfrm>
        <a:prstGeom prst="rect">
          <a:avLst/>
        </a:prstGeom>
        <a:gradFill rotWithShape="0">
          <a:gsLst>
            <a:gs pos="0">
              <a:schemeClr val="accent1">
                <a:shade val="50000"/>
                <a:hueOff val="114998"/>
                <a:satOff val="-2801"/>
                <a:lumOff val="12256"/>
                <a:alphaOff val="0"/>
                <a:satMod val="103000"/>
                <a:lumMod val="102000"/>
                <a:tint val="94000"/>
              </a:schemeClr>
            </a:gs>
            <a:gs pos="50000">
              <a:schemeClr val="accent1">
                <a:shade val="50000"/>
                <a:hueOff val="114998"/>
                <a:satOff val="-2801"/>
                <a:lumOff val="12256"/>
                <a:alphaOff val="0"/>
                <a:satMod val="110000"/>
                <a:lumMod val="100000"/>
                <a:shade val="100000"/>
              </a:schemeClr>
            </a:gs>
            <a:gs pos="100000">
              <a:schemeClr val="accent1">
                <a:shade val="50000"/>
                <a:hueOff val="114998"/>
                <a:satOff val="-2801"/>
                <a:lumOff val="1225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6710" tIns="45720" rIns="45720"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1800" b="1" kern="1200" dirty="0"/>
            <a:t>STK</a:t>
          </a:r>
        </a:p>
        <a:p>
          <a:pPr marL="0" lvl="0" algn="l" defTabSz="889000">
            <a:lnSpc>
              <a:spcPct val="90000"/>
            </a:lnSpc>
            <a:spcBef>
              <a:spcPct val="0"/>
            </a:spcBef>
            <a:spcAft>
              <a:spcPct val="35000"/>
            </a:spcAft>
            <a:buNone/>
          </a:pPr>
          <a:endParaRPr lang="tr-TR" sz="800" b="1" kern="1200" dirty="0"/>
        </a:p>
      </dsp:txBody>
      <dsp:txXfrm>
        <a:off x="318945" y="3583796"/>
        <a:ext cx="7658916" cy="658456"/>
      </dsp:txXfrm>
    </dsp:sp>
    <dsp:sp modelId="{139F0673-0F91-41ED-9CFD-D5BCF44E72AA}">
      <dsp:nvSpPr>
        <dsp:cNvPr id="0" name=""/>
        <dsp:cNvSpPr/>
      </dsp:nvSpPr>
      <dsp:spPr>
        <a:xfrm>
          <a:off x="56761" y="3608694"/>
          <a:ext cx="483008" cy="483008"/>
        </a:xfrm>
        <a:prstGeom prst="ellipse">
          <a:avLst/>
        </a:prstGeom>
        <a:solidFill>
          <a:schemeClr val="lt1">
            <a:hueOff val="0"/>
            <a:satOff val="0"/>
            <a:lumOff val="0"/>
            <a:alphaOff val="0"/>
          </a:schemeClr>
        </a:solidFill>
        <a:ln w="6350" cap="flat" cmpd="sng" algn="ctr">
          <a:solidFill>
            <a:schemeClr val="accent1">
              <a:shade val="50000"/>
              <a:hueOff val="114998"/>
              <a:satOff val="-2801"/>
              <a:lumOff val="12256"/>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EEE14-2CD3-43D0-B418-E3AE9588AFF8}" type="datetimeFigureOut">
              <a:rPr lang="tr-TR" smtClean="0"/>
              <a:t>8.08.2022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EC29A-CE6D-4DBA-8888-0203D37E1C06}" type="slidenum">
              <a:rPr lang="tr-TR" smtClean="0"/>
              <a:t>‹#›</a:t>
            </a:fld>
            <a:endParaRPr lang="tr-TR"/>
          </a:p>
        </p:txBody>
      </p:sp>
    </p:spTree>
    <p:extLst>
      <p:ext uri="{BB962C8B-B14F-4D97-AF65-F5344CB8AC3E}">
        <p14:creationId xmlns:p14="http://schemas.microsoft.com/office/powerpoint/2010/main" val="3694064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Bunlara ek olarak; tek taraflı ısrarlı takip, erken yaşta zorla evlendirme, namus bahanesiyle işlenen cinayetler, intihara zorlama, kadın ticareti de kadına yönelik şiddetin en ağır formları olarak kabul edilir.</a:t>
            </a:r>
          </a:p>
          <a:p>
            <a:endParaRPr lang="en-US" dirty="0"/>
          </a:p>
        </p:txBody>
      </p:sp>
      <p:sp>
        <p:nvSpPr>
          <p:cNvPr id="4" name="Slide Number Placeholder 3"/>
          <p:cNvSpPr>
            <a:spLocks noGrp="1"/>
          </p:cNvSpPr>
          <p:nvPr>
            <p:ph type="sldNum" sz="quarter" idx="5"/>
          </p:nvPr>
        </p:nvSpPr>
        <p:spPr/>
        <p:txBody>
          <a:bodyPr/>
          <a:lstStyle/>
          <a:p>
            <a:fld id="{41CEC29A-CE6D-4DBA-8888-0203D37E1C06}" type="slidenum">
              <a:rPr lang="tr-TR" smtClean="0"/>
              <a:t>6</a:t>
            </a:fld>
            <a:endParaRPr lang="tr-TR"/>
          </a:p>
        </p:txBody>
      </p:sp>
    </p:spTree>
    <p:extLst>
      <p:ext uri="{BB962C8B-B14F-4D97-AF65-F5344CB8AC3E}">
        <p14:creationId xmlns:p14="http://schemas.microsoft.com/office/powerpoint/2010/main" val="761435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Bunlara ek olarak; tek taraflı ısrarlı takip, erken yaşta zorla evlendirme, namus bahanesiyle işlenen cinayetler, intihara zorlama, kadın ticareti de kadına yönelik şiddetin en ağır formları olarak kabul edilir.</a:t>
            </a:r>
          </a:p>
          <a:p>
            <a:endParaRPr lang="tr-TR" dirty="0"/>
          </a:p>
        </p:txBody>
      </p:sp>
      <p:sp>
        <p:nvSpPr>
          <p:cNvPr id="4" name="Slayt Numarası Yer Tutucusu 3"/>
          <p:cNvSpPr>
            <a:spLocks noGrp="1"/>
          </p:cNvSpPr>
          <p:nvPr>
            <p:ph type="sldNum" sz="quarter" idx="10"/>
          </p:nvPr>
        </p:nvSpPr>
        <p:spPr/>
        <p:txBody>
          <a:bodyPr/>
          <a:lstStyle/>
          <a:p>
            <a:fld id="{41CEC29A-CE6D-4DBA-8888-0203D37E1C06}" type="slidenum">
              <a:rPr lang="tr-TR" smtClean="0"/>
              <a:t>15</a:t>
            </a:fld>
            <a:endParaRPr lang="tr-TR"/>
          </a:p>
        </p:txBody>
      </p:sp>
    </p:spTree>
    <p:extLst>
      <p:ext uri="{BB962C8B-B14F-4D97-AF65-F5344CB8AC3E}">
        <p14:creationId xmlns:p14="http://schemas.microsoft.com/office/powerpoint/2010/main" val="3977985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Bunlara ek olarak; tek taraflı ısrarlı takip, erken yaşta zorla evlendirme, namus bahanesiyle işlenen cinayetler, intihara zorlama, kadın ticareti de kadına yönelik şiddetin en ağır formları olarak kabul edilir.</a:t>
            </a:r>
          </a:p>
          <a:p>
            <a:endParaRPr lang="tr-TR" dirty="0"/>
          </a:p>
        </p:txBody>
      </p:sp>
      <p:sp>
        <p:nvSpPr>
          <p:cNvPr id="4" name="Slayt Numarası Yer Tutucusu 3"/>
          <p:cNvSpPr>
            <a:spLocks noGrp="1"/>
          </p:cNvSpPr>
          <p:nvPr>
            <p:ph type="sldNum" sz="quarter" idx="10"/>
          </p:nvPr>
        </p:nvSpPr>
        <p:spPr/>
        <p:txBody>
          <a:bodyPr/>
          <a:lstStyle/>
          <a:p>
            <a:fld id="{41CEC29A-CE6D-4DBA-8888-0203D37E1C06}" type="slidenum">
              <a:rPr lang="tr-TR" smtClean="0"/>
              <a:t>16</a:t>
            </a:fld>
            <a:endParaRPr lang="tr-TR"/>
          </a:p>
        </p:txBody>
      </p:sp>
    </p:spTree>
    <p:extLst>
      <p:ext uri="{BB962C8B-B14F-4D97-AF65-F5344CB8AC3E}">
        <p14:creationId xmlns:p14="http://schemas.microsoft.com/office/powerpoint/2010/main" val="1637317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a:solidFill>
                  <a:schemeClr val="tx1"/>
                </a:solidFill>
                <a:effectLst/>
                <a:latin typeface="+mn-lt"/>
                <a:ea typeface="+mn-ea"/>
                <a:cs typeface="+mn-cs"/>
              </a:rPr>
              <a:t>Eğiticiye Not:</a:t>
            </a:r>
            <a:r>
              <a:rPr lang="tr-TR" sz="1200" kern="1200" dirty="0">
                <a:solidFill>
                  <a:schemeClr val="tx1"/>
                </a:solidFill>
                <a:effectLst/>
                <a:latin typeface="+mn-lt"/>
                <a:ea typeface="+mn-ea"/>
                <a:cs typeface="+mn-cs"/>
              </a:rPr>
              <a:t> Katılımcılara ŞİDDET tanımlamalarını sorarak, neler yapılacağını sıralamalarını sağlayarak, oturumu özetleyin ve kapatınız. </a:t>
            </a:r>
            <a:endParaRPr lang="tr-TR" dirty="0"/>
          </a:p>
          <a:p>
            <a:endParaRPr lang="tr-TR" dirty="0"/>
          </a:p>
          <a:p>
            <a:endParaRPr lang="en-US" dirty="0"/>
          </a:p>
        </p:txBody>
      </p:sp>
      <p:sp>
        <p:nvSpPr>
          <p:cNvPr id="4" name="Slide Number Placeholder 3"/>
          <p:cNvSpPr>
            <a:spLocks noGrp="1"/>
          </p:cNvSpPr>
          <p:nvPr>
            <p:ph type="sldNum" sz="quarter" idx="5"/>
          </p:nvPr>
        </p:nvSpPr>
        <p:spPr/>
        <p:txBody>
          <a:bodyPr/>
          <a:lstStyle/>
          <a:p>
            <a:fld id="{41CEC29A-CE6D-4DBA-8888-0203D37E1C06}" type="slidenum">
              <a:rPr lang="tr-TR" smtClean="0"/>
              <a:t>21</a:t>
            </a:fld>
            <a:endParaRPr lang="tr-TR"/>
          </a:p>
        </p:txBody>
      </p:sp>
    </p:spTree>
    <p:extLst>
      <p:ext uri="{BB962C8B-B14F-4D97-AF65-F5344CB8AC3E}">
        <p14:creationId xmlns:p14="http://schemas.microsoft.com/office/powerpoint/2010/main" val="916783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1- Y       2-D      3-Y     4-Y      5-D</a:t>
            </a:r>
          </a:p>
        </p:txBody>
      </p:sp>
      <p:sp>
        <p:nvSpPr>
          <p:cNvPr id="4" name="Slayt Numarası Yer Tutucusu 3"/>
          <p:cNvSpPr>
            <a:spLocks noGrp="1"/>
          </p:cNvSpPr>
          <p:nvPr>
            <p:ph type="sldNum" sz="quarter" idx="10"/>
          </p:nvPr>
        </p:nvSpPr>
        <p:spPr/>
        <p:txBody>
          <a:bodyPr/>
          <a:lstStyle/>
          <a:p>
            <a:fld id="{41CEC29A-CE6D-4DBA-8888-0203D37E1C06}" type="slidenum">
              <a:rPr lang="tr-TR" smtClean="0"/>
              <a:t>22</a:t>
            </a:fld>
            <a:endParaRPr lang="tr-TR"/>
          </a:p>
        </p:txBody>
      </p:sp>
    </p:spTree>
    <p:extLst>
      <p:ext uri="{BB962C8B-B14F-4D97-AF65-F5344CB8AC3E}">
        <p14:creationId xmlns:p14="http://schemas.microsoft.com/office/powerpoint/2010/main" val="2318638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EB6C-1411-A149-A0EC-B14D929EA1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04592BC0-552E-8A4F-80CA-4C78F7580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24669AD3-2660-1648-A873-9FC78511F16A}"/>
              </a:ext>
            </a:extLst>
          </p:cNvPr>
          <p:cNvSpPr>
            <a:spLocks noGrp="1"/>
          </p:cNvSpPr>
          <p:nvPr>
            <p:ph type="dt" sz="half" idx="10"/>
          </p:nvPr>
        </p:nvSpPr>
        <p:spPr/>
        <p:txBody>
          <a:bodyPr/>
          <a:lstStyle/>
          <a:p>
            <a:fld id="{2F5285B2-4808-3A4D-BB68-A2E73C370163}" type="datetimeFigureOut">
              <a:rPr lang="en-TR" smtClean="0"/>
              <a:t>08/08/2022</a:t>
            </a:fld>
            <a:endParaRPr lang="en-TR"/>
          </a:p>
        </p:txBody>
      </p:sp>
      <p:sp>
        <p:nvSpPr>
          <p:cNvPr id="5" name="Footer Placeholder 4">
            <a:extLst>
              <a:ext uri="{FF2B5EF4-FFF2-40B4-BE49-F238E27FC236}">
                <a16:creationId xmlns:a16="http://schemas.microsoft.com/office/drawing/2014/main" id="{D1456ACE-CED1-2246-908D-ABE724B2D629}"/>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220F59D9-82B3-1B42-8CB3-30B4C3BF6503}"/>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99615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6761-7872-C44C-930B-C16FAAE0E359}"/>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0D77692E-2DE0-9E46-B5C9-51683C0A42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25EAD8D3-87F7-0044-BC67-AC9C295FB40B}"/>
              </a:ext>
            </a:extLst>
          </p:cNvPr>
          <p:cNvSpPr>
            <a:spLocks noGrp="1"/>
          </p:cNvSpPr>
          <p:nvPr>
            <p:ph type="dt" sz="half" idx="10"/>
          </p:nvPr>
        </p:nvSpPr>
        <p:spPr/>
        <p:txBody>
          <a:bodyPr/>
          <a:lstStyle/>
          <a:p>
            <a:fld id="{2F5285B2-4808-3A4D-BB68-A2E73C370163}" type="datetimeFigureOut">
              <a:rPr lang="en-TR" smtClean="0"/>
              <a:t>08/08/2022</a:t>
            </a:fld>
            <a:endParaRPr lang="en-TR"/>
          </a:p>
        </p:txBody>
      </p:sp>
      <p:sp>
        <p:nvSpPr>
          <p:cNvPr id="5" name="Footer Placeholder 4">
            <a:extLst>
              <a:ext uri="{FF2B5EF4-FFF2-40B4-BE49-F238E27FC236}">
                <a16:creationId xmlns:a16="http://schemas.microsoft.com/office/drawing/2014/main" id="{92255C22-D284-CB4C-BCB0-D046CD4A96A3}"/>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F3C24B2A-B490-6E44-8B1A-D561D6E7A6D9}"/>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177734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1731E-EB23-7641-8DEC-665F9DADD8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AD6576D1-4616-6B44-BC14-08DE0DE056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E7C1419D-9AF8-4143-B889-0F58DD9D1E01}"/>
              </a:ext>
            </a:extLst>
          </p:cNvPr>
          <p:cNvSpPr>
            <a:spLocks noGrp="1"/>
          </p:cNvSpPr>
          <p:nvPr>
            <p:ph type="dt" sz="half" idx="10"/>
          </p:nvPr>
        </p:nvSpPr>
        <p:spPr/>
        <p:txBody>
          <a:bodyPr/>
          <a:lstStyle/>
          <a:p>
            <a:fld id="{2F5285B2-4808-3A4D-BB68-A2E73C370163}" type="datetimeFigureOut">
              <a:rPr lang="en-TR" smtClean="0"/>
              <a:t>08/08/2022</a:t>
            </a:fld>
            <a:endParaRPr lang="en-TR"/>
          </a:p>
        </p:txBody>
      </p:sp>
      <p:sp>
        <p:nvSpPr>
          <p:cNvPr id="5" name="Footer Placeholder 4">
            <a:extLst>
              <a:ext uri="{FF2B5EF4-FFF2-40B4-BE49-F238E27FC236}">
                <a16:creationId xmlns:a16="http://schemas.microsoft.com/office/drawing/2014/main" id="{4CF407DC-D41C-B442-BE9D-08E011A1A63C}"/>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6F1EA4B2-C36D-854A-9811-44889687E87A}"/>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22239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08DB-30E7-6D40-9393-B0A4920F0C1E}"/>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469C090B-D058-9E46-A081-FA64784302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BA7EB3F2-410E-F24C-845F-D65BEB97167C}"/>
              </a:ext>
            </a:extLst>
          </p:cNvPr>
          <p:cNvSpPr>
            <a:spLocks noGrp="1"/>
          </p:cNvSpPr>
          <p:nvPr>
            <p:ph type="dt" sz="half" idx="10"/>
          </p:nvPr>
        </p:nvSpPr>
        <p:spPr/>
        <p:txBody>
          <a:bodyPr/>
          <a:lstStyle/>
          <a:p>
            <a:fld id="{2F5285B2-4808-3A4D-BB68-A2E73C370163}" type="datetimeFigureOut">
              <a:rPr lang="en-TR" smtClean="0"/>
              <a:t>08/08/2022</a:t>
            </a:fld>
            <a:endParaRPr lang="en-TR"/>
          </a:p>
        </p:txBody>
      </p:sp>
      <p:sp>
        <p:nvSpPr>
          <p:cNvPr id="5" name="Footer Placeholder 4">
            <a:extLst>
              <a:ext uri="{FF2B5EF4-FFF2-40B4-BE49-F238E27FC236}">
                <a16:creationId xmlns:a16="http://schemas.microsoft.com/office/drawing/2014/main" id="{E231D7EB-8F55-E545-9320-4A30C8D6D075}"/>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30E1A7D2-B472-E649-93B6-7395572AFDC8}"/>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107986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F9F0-8A28-AB4C-8C4F-BC3FA4F6D1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03E10383-C8F1-9D44-9F7F-72FFAFAD73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6664A2-CA03-4E4C-AD44-B593210EA4C9}"/>
              </a:ext>
            </a:extLst>
          </p:cNvPr>
          <p:cNvSpPr>
            <a:spLocks noGrp="1"/>
          </p:cNvSpPr>
          <p:nvPr>
            <p:ph type="dt" sz="half" idx="10"/>
          </p:nvPr>
        </p:nvSpPr>
        <p:spPr/>
        <p:txBody>
          <a:bodyPr/>
          <a:lstStyle/>
          <a:p>
            <a:fld id="{2F5285B2-4808-3A4D-BB68-A2E73C370163}" type="datetimeFigureOut">
              <a:rPr lang="en-TR" smtClean="0"/>
              <a:t>08/08/2022</a:t>
            </a:fld>
            <a:endParaRPr lang="en-TR"/>
          </a:p>
        </p:txBody>
      </p:sp>
      <p:sp>
        <p:nvSpPr>
          <p:cNvPr id="5" name="Footer Placeholder 4">
            <a:extLst>
              <a:ext uri="{FF2B5EF4-FFF2-40B4-BE49-F238E27FC236}">
                <a16:creationId xmlns:a16="http://schemas.microsoft.com/office/drawing/2014/main" id="{895BBD0D-398A-4245-9890-4BF2292E6D3B}"/>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95900182-B7A0-5640-8F48-EA31AE1C0715}"/>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17982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B82F-89C1-B745-92BC-13B261C21692}"/>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CD614845-1220-8249-81E3-C857DC54F1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7BD1C4B0-D7F3-2B45-AB8D-FB6583357F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F2257E44-1ED7-B746-B09A-4E8E2BD1D9FE}"/>
              </a:ext>
            </a:extLst>
          </p:cNvPr>
          <p:cNvSpPr>
            <a:spLocks noGrp="1"/>
          </p:cNvSpPr>
          <p:nvPr>
            <p:ph type="dt" sz="half" idx="10"/>
          </p:nvPr>
        </p:nvSpPr>
        <p:spPr/>
        <p:txBody>
          <a:bodyPr/>
          <a:lstStyle/>
          <a:p>
            <a:fld id="{2F5285B2-4808-3A4D-BB68-A2E73C370163}" type="datetimeFigureOut">
              <a:rPr lang="en-TR" smtClean="0"/>
              <a:t>08/08/2022</a:t>
            </a:fld>
            <a:endParaRPr lang="en-TR"/>
          </a:p>
        </p:txBody>
      </p:sp>
      <p:sp>
        <p:nvSpPr>
          <p:cNvPr id="6" name="Footer Placeholder 5">
            <a:extLst>
              <a:ext uri="{FF2B5EF4-FFF2-40B4-BE49-F238E27FC236}">
                <a16:creationId xmlns:a16="http://schemas.microsoft.com/office/drawing/2014/main" id="{821B49D1-A92D-2F42-8513-5317FF4B5531}"/>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85390BAB-A733-5947-933F-748214A8A40F}"/>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309775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FFC-8ADB-B548-A6AA-D786A3820A08}"/>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163B2B86-714E-9449-A21B-C1E7ADECA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A9F27-65D3-B44D-ADFC-9194EC7CE8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FDE9A275-5820-7C4C-B9F5-A1B5F34392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B98B24-4375-0D4A-8CE5-04F577FBA5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DB7B4FAD-E363-4046-A917-ACA654DFB325}"/>
              </a:ext>
            </a:extLst>
          </p:cNvPr>
          <p:cNvSpPr>
            <a:spLocks noGrp="1"/>
          </p:cNvSpPr>
          <p:nvPr>
            <p:ph type="dt" sz="half" idx="10"/>
          </p:nvPr>
        </p:nvSpPr>
        <p:spPr/>
        <p:txBody>
          <a:bodyPr/>
          <a:lstStyle/>
          <a:p>
            <a:fld id="{2F5285B2-4808-3A4D-BB68-A2E73C370163}" type="datetimeFigureOut">
              <a:rPr lang="en-TR" smtClean="0"/>
              <a:t>08/08/2022</a:t>
            </a:fld>
            <a:endParaRPr lang="en-TR"/>
          </a:p>
        </p:txBody>
      </p:sp>
      <p:sp>
        <p:nvSpPr>
          <p:cNvPr id="8" name="Footer Placeholder 7">
            <a:extLst>
              <a:ext uri="{FF2B5EF4-FFF2-40B4-BE49-F238E27FC236}">
                <a16:creationId xmlns:a16="http://schemas.microsoft.com/office/drawing/2014/main" id="{5026ABA5-0ED8-AE44-A122-ED6C8AAF61A2}"/>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BB22A5CB-D5DB-9849-86E1-46FEC970FD58}"/>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624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6D3E-1CD4-DF4D-8333-317C491194AE}"/>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64DF528E-2ECC-D742-8D57-824E7889BC6E}"/>
              </a:ext>
            </a:extLst>
          </p:cNvPr>
          <p:cNvSpPr>
            <a:spLocks noGrp="1"/>
          </p:cNvSpPr>
          <p:nvPr>
            <p:ph type="dt" sz="half" idx="10"/>
          </p:nvPr>
        </p:nvSpPr>
        <p:spPr/>
        <p:txBody>
          <a:bodyPr/>
          <a:lstStyle/>
          <a:p>
            <a:fld id="{2F5285B2-4808-3A4D-BB68-A2E73C370163}" type="datetimeFigureOut">
              <a:rPr lang="en-TR" smtClean="0"/>
              <a:t>08/08/2022</a:t>
            </a:fld>
            <a:endParaRPr lang="en-TR"/>
          </a:p>
        </p:txBody>
      </p:sp>
      <p:sp>
        <p:nvSpPr>
          <p:cNvPr id="4" name="Footer Placeholder 3">
            <a:extLst>
              <a:ext uri="{FF2B5EF4-FFF2-40B4-BE49-F238E27FC236}">
                <a16:creationId xmlns:a16="http://schemas.microsoft.com/office/drawing/2014/main" id="{CBEE60F1-75F7-A845-BFDE-F3F908D23CDD}"/>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A4368157-B90C-0043-9AA0-4ACCB9FA704B}"/>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74214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B0890-F76A-D144-8FA8-7DAEBF737E80}"/>
              </a:ext>
            </a:extLst>
          </p:cNvPr>
          <p:cNvSpPr>
            <a:spLocks noGrp="1"/>
          </p:cNvSpPr>
          <p:nvPr>
            <p:ph type="dt" sz="half" idx="10"/>
          </p:nvPr>
        </p:nvSpPr>
        <p:spPr/>
        <p:txBody>
          <a:bodyPr/>
          <a:lstStyle/>
          <a:p>
            <a:fld id="{2F5285B2-4808-3A4D-BB68-A2E73C370163}" type="datetimeFigureOut">
              <a:rPr lang="en-TR" smtClean="0"/>
              <a:t>08/08/2022</a:t>
            </a:fld>
            <a:endParaRPr lang="en-TR"/>
          </a:p>
        </p:txBody>
      </p:sp>
      <p:sp>
        <p:nvSpPr>
          <p:cNvPr id="3" name="Footer Placeholder 2">
            <a:extLst>
              <a:ext uri="{FF2B5EF4-FFF2-40B4-BE49-F238E27FC236}">
                <a16:creationId xmlns:a16="http://schemas.microsoft.com/office/drawing/2014/main" id="{FF763531-4F69-0844-B63C-1B28BF8F0CDD}"/>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00F02028-A0BF-B446-B736-2DBF95E06FF2}"/>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6174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3B47-4085-9649-9B2C-7181847E3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CB987035-BEC5-8144-A728-9DF2ACFF2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8320F05F-A384-FF4C-BBFA-76B8D1793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0078DB-5A01-7A4B-82A5-D2B9D56C953C}"/>
              </a:ext>
            </a:extLst>
          </p:cNvPr>
          <p:cNvSpPr>
            <a:spLocks noGrp="1"/>
          </p:cNvSpPr>
          <p:nvPr>
            <p:ph type="dt" sz="half" idx="10"/>
          </p:nvPr>
        </p:nvSpPr>
        <p:spPr/>
        <p:txBody>
          <a:bodyPr/>
          <a:lstStyle/>
          <a:p>
            <a:fld id="{2F5285B2-4808-3A4D-BB68-A2E73C370163}" type="datetimeFigureOut">
              <a:rPr lang="en-TR" smtClean="0"/>
              <a:t>08/08/2022</a:t>
            </a:fld>
            <a:endParaRPr lang="en-TR"/>
          </a:p>
        </p:txBody>
      </p:sp>
      <p:sp>
        <p:nvSpPr>
          <p:cNvPr id="6" name="Footer Placeholder 5">
            <a:extLst>
              <a:ext uri="{FF2B5EF4-FFF2-40B4-BE49-F238E27FC236}">
                <a16:creationId xmlns:a16="http://schemas.microsoft.com/office/drawing/2014/main" id="{896D09C7-66C5-8441-B4C9-182C851DF938}"/>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664E78E5-586B-9D45-954B-19A6CC05CD28}"/>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423651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AA8B-915C-774B-8CCF-BA56D3530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0F6C36D1-210A-BB4C-A58D-56939621D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81A952FD-3EDE-E74B-A643-4191E6367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60DD4-617A-9340-AE1F-39420B68CE9A}"/>
              </a:ext>
            </a:extLst>
          </p:cNvPr>
          <p:cNvSpPr>
            <a:spLocks noGrp="1"/>
          </p:cNvSpPr>
          <p:nvPr>
            <p:ph type="dt" sz="half" idx="10"/>
          </p:nvPr>
        </p:nvSpPr>
        <p:spPr/>
        <p:txBody>
          <a:bodyPr/>
          <a:lstStyle/>
          <a:p>
            <a:fld id="{2F5285B2-4808-3A4D-BB68-A2E73C370163}" type="datetimeFigureOut">
              <a:rPr lang="en-TR" smtClean="0"/>
              <a:t>08/08/2022</a:t>
            </a:fld>
            <a:endParaRPr lang="en-TR"/>
          </a:p>
        </p:txBody>
      </p:sp>
      <p:sp>
        <p:nvSpPr>
          <p:cNvPr id="6" name="Footer Placeholder 5">
            <a:extLst>
              <a:ext uri="{FF2B5EF4-FFF2-40B4-BE49-F238E27FC236}">
                <a16:creationId xmlns:a16="http://schemas.microsoft.com/office/drawing/2014/main" id="{16F7537B-6C3E-C04D-948E-7CD037ACA7A0}"/>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E1B12B16-9584-0841-AD28-D3AC0EC96BD6}"/>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394878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5D727-9100-3F40-AABD-9EAB22C5E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435FD711-D792-784D-ABCB-D6B7A3A53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C8E94D1-04D9-5E4C-939E-F6F2C3B69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285B2-4808-3A4D-BB68-A2E73C370163}" type="datetimeFigureOut">
              <a:rPr lang="en-TR" smtClean="0"/>
              <a:t>08/08/2022</a:t>
            </a:fld>
            <a:endParaRPr lang="en-TR"/>
          </a:p>
        </p:txBody>
      </p:sp>
      <p:sp>
        <p:nvSpPr>
          <p:cNvPr id="5" name="Footer Placeholder 4">
            <a:extLst>
              <a:ext uri="{FF2B5EF4-FFF2-40B4-BE49-F238E27FC236}">
                <a16:creationId xmlns:a16="http://schemas.microsoft.com/office/drawing/2014/main" id="{4BA2AEAC-5AAF-2647-83B8-CFA6462DCC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00C33859-E1E1-1345-A40A-0D1D639C3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B865E-7BE2-9F45-9E07-1E4ECF6D5776}" type="slidenum">
              <a:rPr lang="en-TR" smtClean="0"/>
              <a:t>‹#›</a:t>
            </a:fld>
            <a:endParaRPr lang="en-TR"/>
          </a:p>
        </p:txBody>
      </p:sp>
    </p:spTree>
    <p:extLst>
      <p:ext uri="{BB962C8B-B14F-4D97-AF65-F5344CB8AC3E}">
        <p14:creationId xmlns:p14="http://schemas.microsoft.com/office/powerpoint/2010/main" val="15260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DD24F1-2016-7845-B5E4-B7E3D11767A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1588217" y="2721114"/>
            <a:ext cx="5886639" cy="707886"/>
          </a:xfrm>
          <a:prstGeom prst="rect">
            <a:avLst/>
          </a:prstGeom>
          <a:noFill/>
        </p:spPr>
        <p:txBody>
          <a:bodyPr wrap="square" rtlCol="0">
            <a:spAutoFit/>
          </a:bodyPr>
          <a:lstStyle/>
          <a:p>
            <a:r>
              <a:rPr lang="tr-TR" sz="4000" b="1" dirty="0">
                <a:solidFill>
                  <a:schemeClr val="accent1"/>
                </a:solidFill>
              </a:rPr>
              <a:t>KADINA YÖNELİK ŞİDDET</a:t>
            </a:r>
            <a:endParaRPr lang="en-TR" sz="4000" b="1" dirty="0">
              <a:solidFill>
                <a:schemeClr val="accent1"/>
              </a:solidFill>
            </a:endParaRPr>
          </a:p>
        </p:txBody>
      </p:sp>
    </p:spTree>
    <p:extLst>
      <p:ext uri="{BB962C8B-B14F-4D97-AF65-F5344CB8AC3E}">
        <p14:creationId xmlns:p14="http://schemas.microsoft.com/office/powerpoint/2010/main" val="387207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161007" y="2234216"/>
            <a:ext cx="2704289" cy="523220"/>
          </a:xfrm>
          <a:prstGeom prst="rect">
            <a:avLst/>
          </a:prstGeom>
          <a:noFill/>
        </p:spPr>
        <p:txBody>
          <a:bodyPr wrap="square" rtlCol="0">
            <a:spAutoFit/>
          </a:bodyPr>
          <a:lstStyle/>
          <a:p>
            <a:r>
              <a:rPr lang="tr-TR" sz="2800" dirty="0">
                <a:solidFill>
                  <a:schemeClr val="accent1">
                    <a:lumMod val="50000"/>
                  </a:schemeClr>
                </a:solidFill>
              </a:rPr>
              <a:t>İzole ederek</a:t>
            </a:r>
          </a:p>
        </p:txBody>
      </p:sp>
      <p:sp>
        <p:nvSpPr>
          <p:cNvPr id="10" name="TextBox 9">
            <a:extLst>
              <a:ext uri="{FF2B5EF4-FFF2-40B4-BE49-F238E27FC236}">
                <a16:creationId xmlns:a16="http://schemas.microsoft.com/office/drawing/2014/main" id="{23B6AAFE-6C0F-954C-93FF-FF6205E3704F}"/>
              </a:ext>
            </a:extLst>
          </p:cNvPr>
          <p:cNvSpPr txBox="1"/>
          <p:nvPr/>
        </p:nvSpPr>
        <p:spPr>
          <a:xfrm>
            <a:off x="899811" y="2234216"/>
            <a:ext cx="2976663" cy="1200329"/>
          </a:xfrm>
          <a:prstGeom prst="rect">
            <a:avLst/>
          </a:prstGeom>
          <a:noFill/>
        </p:spPr>
        <p:txBody>
          <a:bodyPr wrap="square" rtlCol="0">
            <a:spAutoFit/>
          </a:bodyPr>
          <a:lstStyle/>
          <a:p>
            <a:r>
              <a:rPr lang="tr-TR" sz="3600" b="1" dirty="0">
                <a:solidFill>
                  <a:schemeClr val="bg1"/>
                </a:solidFill>
                <a:effectLst/>
              </a:rPr>
              <a:t>Psikolojik Şiddet</a:t>
            </a:r>
            <a:endParaRPr lang="en-US" sz="3600" b="1" dirty="0">
              <a:solidFill>
                <a:schemeClr val="bg1"/>
              </a:solidFill>
              <a:effectLst/>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373971" y="2234216"/>
            <a:ext cx="4309353" cy="1938992"/>
          </a:xfrm>
          <a:prstGeom prst="rect">
            <a:avLst/>
          </a:prstGeom>
          <a:noFill/>
        </p:spPr>
        <p:txBody>
          <a:bodyPr wrap="square" rtlCol="0">
            <a:spAutoFit/>
          </a:bodyPr>
          <a:lstStyle/>
          <a:p>
            <a:pPr marL="342900" indent="-342900">
              <a:buFont typeface="Arial" panose="020B0604020202020204" pitchFamily="34" charset="0"/>
              <a:buChar char="•"/>
            </a:pPr>
            <a:r>
              <a:rPr lang="tr-TR" sz="2000" dirty="0">
                <a:solidFill>
                  <a:schemeClr val="accent1">
                    <a:lumMod val="50000"/>
                  </a:schemeClr>
                </a:solidFill>
              </a:rPr>
              <a:t>Şiddeti hafife almak</a:t>
            </a:r>
          </a:p>
          <a:p>
            <a:pPr marL="342900" indent="-342900">
              <a:buFont typeface="Arial" panose="020B0604020202020204" pitchFamily="34" charset="0"/>
              <a:buChar char="•"/>
            </a:pPr>
            <a:r>
              <a:rPr lang="tr-TR" sz="2000" dirty="0">
                <a:solidFill>
                  <a:schemeClr val="accent1">
                    <a:lumMod val="50000"/>
                  </a:schemeClr>
                </a:solidFill>
              </a:rPr>
              <a:t>Şiddeti inkar etmek</a:t>
            </a:r>
          </a:p>
          <a:p>
            <a:pPr marL="342900" indent="-342900">
              <a:buFont typeface="Arial" panose="020B0604020202020204" pitchFamily="34" charset="0"/>
              <a:buChar char="•"/>
            </a:pPr>
            <a:r>
              <a:rPr lang="tr-TR" sz="2000" dirty="0">
                <a:solidFill>
                  <a:schemeClr val="accent1">
                    <a:lumMod val="50000"/>
                  </a:schemeClr>
                </a:solidFill>
              </a:rPr>
              <a:t>Şiddet davranışının nedenini diğer insanlara veya olaylara yüklemek</a:t>
            </a:r>
          </a:p>
          <a:p>
            <a:pPr marL="342900" indent="-342900">
              <a:buFont typeface="Arial" panose="020B0604020202020204" pitchFamily="34" charset="0"/>
              <a:buChar char="•"/>
            </a:pPr>
            <a:r>
              <a:rPr lang="tr-TR" sz="2000" dirty="0">
                <a:solidFill>
                  <a:schemeClr val="accent1">
                    <a:lumMod val="50000"/>
                  </a:schemeClr>
                </a:solidFill>
              </a:rPr>
              <a:t>Kadına, şiddetin nedeninin kendisi olduğunu söylemek</a:t>
            </a:r>
          </a:p>
        </p:txBody>
      </p:sp>
    </p:spTree>
    <p:extLst>
      <p:ext uri="{BB962C8B-B14F-4D97-AF65-F5344CB8AC3E}">
        <p14:creationId xmlns:p14="http://schemas.microsoft.com/office/powerpoint/2010/main" val="569376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161007" y="2234216"/>
            <a:ext cx="2704289" cy="1384995"/>
          </a:xfrm>
          <a:prstGeom prst="rect">
            <a:avLst/>
          </a:prstGeom>
          <a:noFill/>
        </p:spPr>
        <p:txBody>
          <a:bodyPr wrap="square" rtlCol="0">
            <a:spAutoFit/>
          </a:bodyPr>
          <a:lstStyle/>
          <a:p>
            <a:r>
              <a:rPr lang="tr-TR" sz="2800" dirty="0">
                <a:solidFill>
                  <a:schemeClr val="accent1">
                    <a:lumMod val="50000"/>
                  </a:schemeClr>
                </a:solidFill>
              </a:rPr>
              <a:t>“Erkeklik kimliğini” kullanarak</a:t>
            </a:r>
          </a:p>
        </p:txBody>
      </p:sp>
      <p:sp>
        <p:nvSpPr>
          <p:cNvPr id="10" name="TextBox 9">
            <a:extLst>
              <a:ext uri="{FF2B5EF4-FFF2-40B4-BE49-F238E27FC236}">
                <a16:creationId xmlns:a16="http://schemas.microsoft.com/office/drawing/2014/main" id="{23B6AAFE-6C0F-954C-93FF-FF6205E3704F}"/>
              </a:ext>
            </a:extLst>
          </p:cNvPr>
          <p:cNvSpPr txBox="1"/>
          <p:nvPr/>
        </p:nvSpPr>
        <p:spPr>
          <a:xfrm>
            <a:off x="899811" y="2234216"/>
            <a:ext cx="2976663" cy="1200329"/>
          </a:xfrm>
          <a:prstGeom prst="rect">
            <a:avLst/>
          </a:prstGeom>
          <a:noFill/>
        </p:spPr>
        <p:txBody>
          <a:bodyPr wrap="square" rtlCol="0">
            <a:spAutoFit/>
          </a:bodyPr>
          <a:lstStyle/>
          <a:p>
            <a:r>
              <a:rPr lang="tr-TR" sz="3600" b="1" dirty="0">
                <a:solidFill>
                  <a:schemeClr val="bg1"/>
                </a:solidFill>
                <a:effectLst/>
              </a:rPr>
              <a:t>Psikolojik Şiddet</a:t>
            </a:r>
            <a:endParaRPr lang="en-US" sz="3600" b="1" dirty="0">
              <a:solidFill>
                <a:schemeClr val="bg1"/>
              </a:solidFill>
              <a:effectLst/>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373971" y="2234216"/>
            <a:ext cx="4309353" cy="1631216"/>
          </a:xfrm>
          <a:prstGeom prst="rect">
            <a:avLst/>
          </a:prstGeom>
          <a:noFill/>
        </p:spPr>
        <p:txBody>
          <a:bodyPr wrap="square" rtlCol="0">
            <a:spAutoFit/>
          </a:bodyPr>
          <a:lstStyle/>
          <a:p>
            <a:pPr marL="342900" indent="-342900">
              <a:buFont typeface="Arial" panose="020B0604020202020204" pitchFamily="34" charset="0"/>
              <a:buChar char="•"/>
            </a:pPr>
            <a:r>
              <a:rPr lang="tr-TR" sz="2000" dirty="0">
                <a:solidFill>
                  <a:schemeClr val="accent1">
                    <a:lumMod val="50000"/>
                  </a:schemeClr>
                </a:solidFill>
              </a:rPr>
              <a:t>Önemli kararları tek başına almak </a:t>
            </a:r>
          </a:p>
          <a:p>
            <a:pPr marL="342900" indent="-342900">
              <a:buFont typeface="Arial" panose="020B0604020202020204" pitchFamily="34" charset="0"/>
              <a:buChar char="•"/>
            </a:pPr>
            <a:r>
              <a:rPr lang="tr-TR" sz="2000" dirty="0">
                <a:solidFill>
                  <a:schemeClr val="accent1">
                    <a:lumMod val="50000"/>
                  </a:schemeClr>
                </a:solidFill>
              </a:rPr>
              <a:t>Evin efendisi gibi davranmak</a:t>
            </a:r>
          </a:p>
          <a:p>
            <a:pPr marL="342900" indent="-342900">
              <a:buFont typeface="Arial" panose="020B0604020202020204" pitchFamily="34" charset="0"/>
              <a:buChar char="•"/>
            </a:pPr>
            <a:r>
              <a:rPr lang="tr-TR" sz="2000" dirty="0">
                <a:solidFill>
                  <a:schemeClr val="accent1">
                    <a:lumMod val="50000"/>
                  </a:schemeClr>
                </a:solidFill>
              </a:rPr>
              <a:t> Kadınlık ve erkeklik rollerini sık sık hatırlatmak</a:t>
            </a:r>
          </a:p>
          <a:p>
            <a:pPr marL="342900" indent="-342900">
              <a:buFont typeface="Arial" panose="020B0604020202020204" pitchFamily="34" charset="0"/>
              <a:buChar char="•"/>
            </a:pPr>
            <a:r>
              <a:rPr lang="tr-TR" sz="2000" dirty="0">
                <a:solidFill>
                  <a:schemeClr val="accent1">
                    <a:lumMod val="50000"/>
                  </a:schemeClr>
                </a:solidFill>
              </a:rPr>
              <a:t>Kadına hizmetçi gibi davranma</a:t>
            </a:r>
          </a:p>
        </p:txBody>
      </p:sp>
    </p:spTree>
    <p:extLst>
      <p:ext uri="{BB962C8B-B14F-4D97-AF65-F5344CB8AC3E}">
        <p14:creationId xmlns:p14="http://schemas.microsoft.com/office/powerpoint/2010/main" val="1242449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161007" y="2234216"/>
            <a:ext cx="2704289" cy="2677656"/>
          </a:xfrm>
          <a:prstGeom prst="rect">
            <a:avLst/>
          </a:prstGeom>
          <a:noFill/>
        </p:spPr>
        <p:txBody>
          <a:bodyPr wrap="square" rtlCol="0">
            <a:spAutoFit/>
          </a:bodyPr>
          <a:lstStyle/>
          <a:p>
            <a:r>
              <a:rPr lang="tr-TR" sz="2400" dirty="0">
                <a:solidFill>
                  <a:schemeClr val="accent1">
                    <a:lumMod val="50000"/>
                  </a:schemeClr>
                </a:solidFill>
              </a:rPr>
              <a:t>Mağdura olan yakınlığına bakılmaksızın herhangi bir kişinin ev ya da işyeri dahil herhangi bir ortamda</a:t>
            </a:r>
          </a:p>
        </p:txBody>
      </p:sp>
      <p:sp>
        <p:nvSpPr>
          <p:cNvPr id="10" name="TextBox 9">
            <a:extLst>
              <a:ext uri="{FF2B5EF4-FFF2-40B4-BE49-F238E27FC236}">
                <a16:creationId xmlns:a16="http://schemas.microsoft.com/office/drawing/2014/main" id="{23B6AAFE-6C0F-954C-93FF-FF6205E3704F}"/>
              </a:ext>
            </a:extLst>
          </p:cNvPr>
          <p:cNvSpPr txBox="1"/>
          <p:nvPr/>
        </p:nvSpPr>
        <p:spPr>
          <a:xfrm>
            <a:off x="899811" y="2234216"/>
            <a:ext cx="2976663" cy="1200329"/>
          </a:xfrm>
          <a:prstGeom prst="rect">
            <a:avLst/>
          </a:prstGeom>
          <a:noFill/>
        </p:spPr>
        <p:txBody>
          <a:bodyPr wrap="square" rtlCol="0">
            <a:spAutoFit/>
          </a:bodyPr>
          <a:lstStyle/>
          <a:p>
            <a:r>
              <a:rPr lang="tr-TR" sz="3600" b="1" dirty="0">
                <a:solidFill>
                  <a:schemeClr val="bg1"/>
                </a:solidFill>
              </a:rPr>
              <a:t>Cinsel</a:t>
            </a:r>
          </a:p>
          <a:p>
            <a:r>
              <a:rPr lang="tr-TR" sz="3600" b="1" dirty="0">
                <a:solidFill>
                  <a:schemeClr val="bg1"/>
                </a:solidFill>
                <a:effectLst/>
              </a:rPr>
              <a:t>Şiddet</a:t>
            </a:r>
            <a:endParaRPr lang="en-US" sz="3600" b="1" dirty="0">
              <a:solidFill>
                <a:schemeClr val="bg1"/>
              </a:solidFill>
              <a:effectLst/>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373971" y="2234216"/>
            <a:ext cx="4309353" cy="3477875"/>
          </a:xfrm>
          <a:prstGeom prst="rect">
            <a:avLst/>
          </a:prstGeom>
          <a:noFill/>
        </p:spPr>
        <p:txBody>
          <a:bodyPr wrap="square" rtlCol="0">
            <a:spAutoFit/>
          </a:bodyPr>
          <a:lstStyle/>
          <a:p>
            <a:pPr marL="342900" indent="-342900">
              <a:buFont typeface="Arial" panose="020B0604020202020204" pitchFamily="34" charset="0"/>
              <a:buChar char="•"/>
            </a:pPr>
            <a:r>
              <a:rPr lang="tr-TR" sz="2000" dirty="0">
                <a:solidFill>
                  <a:schemeClr val="accent1">
                    <a:lumMod val="50000"/>
                  </a:schemeClr>
                </a:solidFill>
              </a:rPr>
              <a:t>Kadını istemediği yerde zamanda ve biçimde cinsel ilişkiye zorlamak</a:t>
            </a:r>
          </a:p>
          <a:p>
            <a:pPr marL="342900" indent="-342900">
              <a:buFont typeface="Arial" panose="020B0604020202020204" pitchFamily="34" charset="0"/>
              <a:buChar char="•"/>
            </a:pPr>
            <a:r>
              <a:rPr lang="tr-TR" sz="2000" dirty="0">
                <a:solidFill>
                  <a:schemeClr val="accent1">
                    <a:lumMod val="50000"/>
                  </a:schemeClr>
                </a:solidFill>
              </a:rPr>
              <a:t>Tecavüz</a:t>
            </a:r>
          </a:p>
          <a:p>
            <a:pPr marL="342900" indent="-342900">
              <a:buFont typeface="Arial" panose="020B0604020202020204" pitchFamily="34" charset="0"/>
              <a:buChar char="•"/>
            </a:pPr>
            <a:r>
              <a:rPr lang="tr-TR" sz="2000" dirty="0">
                <a:solidFill>
                  <a:schemeClr val="accent1">
                    <a:lumMod val="50000"/>
                  </a:schemeClr>
                </a:solidFill>
              </a:rPr>
              <a:t>Çocuk doğurmaya/doğurmamaya zorlamak</a:t>
            </a:r>
          </a:p>
          <a:p>
            <a:pPr marL="342900" indent="-342900">
              <a:buFont typeface="Arial" panose="020B0604020202020204" pitchFamily="34" charset="0"/>
              <a:buChar char="•"/>
            </a:pPr>
            <a:r>
              <a:rPr lang="tr-TR" sz="2000" dirty="0" err="1">
                <a:solidFill>
                  <a:schemeClr val="accent1">
                    <a:lumMod val="50000"/>
                  </a:schemeClr>
                </a:solidFill>
              </a:rPr>
              <a:t>Fuhuşa</a:t>
            </a:r>
            <a:r>
              <a:rPr lang="tr-TR" sz="2000" dirty="0">
                <a:solidFill>
                  <a:schemeClr val="accent1">
                    <a:lumMod val="50000"/>
                  </a:schemeClr>
                </a:solidFill>
              </a:rPr>
              <a:t> zorlamak</a:t>
            </a:r>
          </a:p>
          <a:p>
            <a:pPr marL="342900" indent="-342900">
              <a:buFont typeface="Arial" panose="020B0604020202020204" pitchFamily="34" charset="0"/>
              <a:buChar char="•"/>
            </a:pPr>
            <a:r>
              <a:rPr lang="tr-TR" sz="2000" dirty="0">
                <a:solidFill>
                  <a:schemeClr val="accent1">
                    <a:lumMod val="50000"/>
                  </a:schemeClr>
                </a:solidFill>
              </a:rPr>
              <a:t>Cinsel organlarına zarar vermek</a:t>
            </a:r>
          </a:p>
          <a:p>
            <a:pPr marL="342900" indent="-342900">
              <a:buFont typeface="Arial" panose="020B0604020202020204" pitchFamily="34" charset="0"/>
              <a:buChar char="•"/>
            </a:pPr>
            <a:r>
              <a:rPr lang="tr-TR" sz="2000" dirty="0">
                <a:solidFill>
                  <a:schemeClr val="accent1">
                    <a:lumMod val="50000"/>
                  </a:schemeClr>
                </a:solidFill>
              </a:rPr>
              <a:t>Cinsel yolla hastalık bulaştırmak</a:t>
            </a:r>
          </a:p>
          <a:p>
            <a:pPr marL="342900" indent="-342900">
              <a:buFont typeface="Arial" panose="020B0604020202020204" pitchFamily="34" charset="0"/>
              <a:buChar char="•"/>
            </a:pPr>
            <a:r>
              <a:rPr lang="tr-TR" sz="2000" dirty="0">
                <a:solidFill>
                  <a:schemeClr val="accent1">
                    <a:lumMod val="50000"/>
                  </a:schemeClr>
                </a:solidFill>
              </a:rPr>
              <a:t>Tecavüzcüsüyle evlendirmek</a:t>
            </a:r>
          </a:p>
          <a:p>
            <a:pPr marL="342900" indent="-342900">
              <a:buFont typeface="Arial" panose="020B0604020202020204" pitchFamily="34" charset="0"/>
              <a:buChar char="•"/>
            </a:pPr>
            <a:r>
              <a:rPr lang="tr-TR" sz="2000" dirty="0">
                <a:solidFill>
                  <a:schemeClr val="accent1">
                    <a:lumMod val="50000"/>
                  </a:schemeClr>
                </a:solidFill>
              </a:rPr>
              <a:t>İnsan kaçakçılığı.</a:t>
            </a:r>
          </a:p>
          <a:p>
            <a:pPr marL="342900" indent="-342900">
              <a:buFont typeface="Arial" panose="020B0604020202020204" pitchFamily="34" charset="0"/>
              <a:buChar char="•"/>
            </a:pPr>
            <a:r>
              <a:rPr lang="tr-TR" sz="2000" dirty="0">
                <a:solidFill>
                  <a:schemeClr val="accent1">
                    <a:lumMod val="50000"/>
                  </a:schemeClr>
                </a:solidFill>
              </a:rPr>
              <a:t>Kız kaçırmak</a:t>
            </a:r>
          </a:p>
        </p:txBody>
      </p:sp>
    </p:spTree>
    <p:extLst>
      <p:ext uri="{BB962C8B-B14F-4D97-AF65-F5344CB8AC3E}">
        <p14:creationId xmlns:p14="http://schemas.microsoft.com/office/powerpoint/2010/main" val="21437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161007" y="2234216"/>
            <a:ext cx="2704289" cy="2677656"/>
          </a:xfrm>
          <a:prstGeom prst="rect">
            <a:avLst/>
          </a:prstGeom>
          <a:noFill/>
        </p:spPr>
        <p:txBody>
          <a:bodyPr wrap="square" rtlCol="0">
            <a:spAutoFit/>
          </a:bodyPr>
          <a:lstStyle/>
          <a:p>
            <a:r>
              <a:rPr lang="tr-TR" sz="2400" dirty="0">
                <a:solidFill>
                  <a:schemeClr val="accent1">
                    <a:lumMod val="50000"/>
                  </a:schemeClr>
                </a:solidFill>
              </a:rPr>
              <a:t>Kadının yaşamını sürdürebilmesi için gerek duyduğu ekonomik olanaklardan mahrum bırakılmasıdır.</a:t>
            </a:r>
          </a:p>
        </p:txBody>
      </p:sp>
      <p:sp>
        <p:nvSpPr>
          <p:cNvPr id="10" name="TextBox 9">
            <a:extLst>
              <a:ext uri="{FF2B5EF4-FFF2-40B4-BE49-F238E27FC236}">
                <a16:creationId xmlns:a16="http://schemas.microsoft.com/office/drawing/2014/main" id="{23B6AAFE-6C0F-954C-93FF-FF6205E3704F}"/>
              </a:ext>
            </a:extLst>
          </p:cNvPr>
          <p:cNvSpPr txBox="1"/>
          <p:nvPr/>
        </p:nvSpPr>
        <p:spPr>
          <a:xfrm>
            <a:off x="899811" y="2234216"/>
            <a:ext cx="2976663" cy="1200329"/>
          </a:xfrm>
          <a:prstGeom prst="rect">
            <a:avLst/>
          </a:prstGeom>
          <a:noFill/>
        </p:spPr>
        <p:txBody>
          <a:bodyPr wrap="square" rtlCol="0">
            <a:spAutoFit/>
          </a:bodyPr>
          <a:lstStyle/>
          <a:p>
            <a:r>
              <a:rPr lang="tr-TR" sz="3600" b="1" dirty="0">
                <a:solidFill>
                  <a:schemeClr val="bg1"/>
                </a:solidFill>
              </a:rPr>
              <a:t>Ekonomik</a:t>
            </a:r>
          </a:p>
          <a:p>
            <a:r>
              <a:rPr lang="tr-TR" sz="3600" b="1" dirty="0">
                <a:solidFill>
                  <a:schemeClr val="bg1"/>
                </a:solidFill>
                <a:effectLst/>
              </a:rPr>
              <a:t>Şiddet</a:t>
            </a:r>
            <a:endParaRPr lang="en-US" sz="3600" b="1" dirty="0">
              <a:solidFill>
                <a:schemeClr val="bg1"/>
              </a:solidFill>
              <a:effectLst/>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373971" y="2234216"/>
            <a:ext cx="4309353" cy="3200876"/>
          </a:xfrm>
          <a:prstGeom prst="rect">
            <a:avLst/>
          </a:prstGeom>
          <a:noFill/>
        </p:spPr>
        <p:txBody>
          <a:bodyPr wrap="square" rtlCol="0">
            <a:spAutoFit/>
          </a:bodyPr>
          <a:lstStyle/>
          <a:p>
            <a:pPr marL="342900" indent="-342900">
              <a:buFont typeface="Arial" panose="020B0604020202020204" pitchFamily="34" charset="0"/>
              <a:buChar char="•"/>
            </a:pPr>
            <a:r>
              <a:rPr lang="tr-TR" dirty="0">
                <a:solidFill>
                  <a:schemeClr val="accent1">
                    <a:lumMod val="50000"/>
                  </a:schemeClr>
                </a:solidFill>
              </a:rPr>
              <a:t>Kadının para harcamasının kısıtlanması</a:t>
            </a:r>
          </a:p>
          <a:p>
            <a:pPr marL="342900" indent="-342900">
              <a:buFont typeface="Arial" panose="020B0604020202020204" pitchFamily="34" charset="0"/>
              <a:buChar char="•"/>
            </a:pPr>
            <a:r>
              <a:rPr lang="tr-TR" dirty="0">
                <a:solidFill>
                  <a:schemeClr val="accent1">
                    <a:lumMod val="50000"/>
                  </a:schemeClr>
                </a:solidFill>
              </a:rPr>
              <a:t>Çalışmasına izin verilmemesi</a:t>
            </a:r>
          </a:p>
          <a:p>
            <a:pPr marL="342900" indent="-342900">
              <a:buFont typeface="Arial" panose="020B0604020202020204" pitchFamily="34" charset="0"/>
              <a:buChar char="•"/>
            </a:pPr>
            <a:r>
              <a:rPr lang="tr-TR" dirty="0">
                <a:solidFill>
                  <a:schemeClr val="accent1">
                    <a:lumMod val="50000"/>
                  </a:schemeClr>
                </a:solidFill>
              </a:rPr>
              <a:t>Zorla çalıştırılması </a:t>
            </a:r>
          </a:p>
          <a:p>
            <a:pPr marL="342900" indent="-342900">
              <a:buFont typeface="Arial" panose="020B0604020202020204" pitchFamily="34" charset="0"/>
              <a:buChar char="•"/>
            </a:pPr>
            <a:r>
              <a:rPr lang="tr-TR" dirty="0">
                <a:solidFill>
                  <a:schemeClr val="accent1">
                    <a:lumMod val="50000"/>
                  </a:schemeClr>
                </a:solidFill>
              </a:rPr>
              <a:t>Ekonomik konulardaki kararların erkek tarafından tek başına alınması </a:t>
            </a:r>
          </a:p>
          <a:p>
            <a:pPr marL="342900" indent="-342900">
              <a:buFont typeface="Arial" panose="020B0604020202020204" pitchFamily="34" charset="0"/>
              <a:buChar char="•"/>
            </a:pPr>
            <a:r>
              <a:rPr lang="tr-TR" dirty="0">
                <a:solidFill>
                  <a:schemeClr val="accent1">
                    <a:lumMod val="50000"/>
                  </a:schemeClr>
                </a:solidFill>
              </a:rPr>
              <a:t>Kadının parasının elinden alınması </a:t>
            </a:r>
          </a:p>
          <a:p>
            <a:pPr marL="342900" indent="-342900">
              <a:buFont typeface="Arial" panose="020B0604020202020204" pitchFamily="34" charset="0"/>
              <a:buChar char="•"/>
            </a:pPr>
            <a:r>
              <a:rPr lang="tr-TR" dirty="0">
                <a:solidFill>
                  <a:schemeClr val="accent1">
                    <a:lumMod val="50000"/>
                  </a:schemeClr>
                </a:solidFill>
              </a:rPr>
              <a:t>İş yerinde olay yaratmak suretiyle kadının işten atılmasına neden olunması </a:t>
            </a:r>
          </a:p>
          <a:p>
            <a:pPr marL="342900" indent="-342900">
              <a:buFont typeface="Arial" panose="020B0604020202020204" pitchFamily="34" charset="0"/>
              <a:buChar char="•"/>
            </a:pPr>
            <a:r>
              <a:rPr lang="tr-TR" dirty="0">
                <a:solidFill>
                  <a:schemeClr val="accent1">
                    <a:lumMod val="50000"/>
                  </a:schemeClr>
                </a:solidFill>
              </a:rPr>
              <a:t>Kadının iş bulmasını kolaylaştırıcı becerileri geliştirecek etkinliklerin engellenmesi</a:t>
            </a:r>
          </a:p>
        </p:txBody>
      </p:sp>
    </p:spTree>
    <p:extLst>
      <p:ext uri="{BB962C8B-B14F-4D97-AF65-F5344CB8AC3E}">
        <p14:creationId xmlns:p14="http://schemas.microsoft.com/office/powerpoint/2010/main" val="3063681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161007" y="2234216"/>
            <a:ext cx="2704289" cy="2677656"/>
          </a:xfrm>
          <a:prstGeom prst="rect">
            <a:avLst/>
          </a:prstGeom>
          <a:noFill/>
        </p:spPr>
        <p:txBody>
          <a:bodyPr wrap="square" rtlCol="0">
            <a:spAutoFit/>
          </a:bodyPr>
          <a:lstStyle/>
          <a:p>
            <a:r>
              <a:rPr lang="tr-TR" sz="2800" dirty="0">
                <a:solidFill>
                  <a:schemeClr val="accent1">
                    <a:lumMod val="50000"/>
                  </a:schemeClr>
                </a:solidFill>
              </a:rPr>
              <a:t>Kaba kuvvetin bir korkutma, sindirme ve yaptırım aracı olarak kullanılmasıdır.</a:t>
            </a:r>
          </a:p>
        </p:txBody>
      </p:sp>
      <p:sp>
        <p:nvSpPr>
          <p:cNvPr id="10" name="TextBox 9">
            <a:extLst>
              <a:ext uri="{FF2B5EF4-FFF2-40B4-BE49-F238E27FC236}">
                <a16:creationId xmlns:a16="http://schemas.microsoft.com/office/drawing/2014/main" id="{23B6AAFE-6C0F-954C-93FF-FF6205E3704F}"/>
              </a:ext>
            </a:extLst>
          </p:cNvPr>
          <p:cNvSpPr txBox="1"/>
          <p:nvPr/>
        </p:nvSpPr>
        <p:spPr>
          <a:xfrm>
            <a:off x="899811" y="2234216"/>
            <a:ext cx="2976663" cy="1200329"/>
          </a:xfrm>
          <a:prstGeom prst="rect">
            <a:avLst/>
          </a:prstGeom>
          <a:noFill/>
        </p:spPr>
        <p:txBody>
          <a:bodyPr wrap="square" rtlCol="0">
            <a:spAutoFit/>
          </a:bodyPr>
          <a:lstStyle/>
          <a:p>
            <a:r>
              <a:rPr lang="tr-TR" sz="3600" b="1" dirty="0">
                <a:solidFill>
                  <a:schemeClr val="bg1"/>
                </a:solidFill>
              </a:rPr>
              <a:t>Fiziksel</a:t>
            </a:r>
          </a:p>
          <a:p>
            <a:r>
              <a:rPr lang="tr-TR" sz="3600" b="1" dirty="0">
                <a:solidFill>
                  <a:schemeClr val="bg1"/>
                </a:solidFill>
                <a:effectLst/>
              </a:rPr>
              <a:t>Şiddet</a:t>
            </a:r>
            <a:endParaRPr lang="en-US" sz="3600" b="1" dirty="0">
              <a:solidFill>
                <a:schemeClr val="bg1"/>
              </a:solidFill>
              <a:effectLst/>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373971" y="2234216"/>
            <a:ext cx="4309353" cy="2554545"/>
          </a:xfrm>
          <a:prstGeom prst="rect">
            <a:avLst/>
          </a:prstGeom>
          <a:noFill/>
        </p:spPr>
        <p:txBody>
          <a:bodyPr wrap="square" rtlCol="0">
            <a:spAutoFit/>
          </a:bodyPr>
          <a:lstStyle/>
          <a:p>
            <a:pPr marL="342900" indent="-342900">
              <a:buFont typeface="Arial" panose="020B0604020202020204" pitchFamily="34" charset="0"/>
              <a:buChar char="•"/>
            </a:pPr>
            <a:r>
              <a:rPr lang="tr-TR" sz="2000" dirty="0">
                <a:solidFill>
                  <a:schemeClr val="accent1">
                    <a:lumMod val="50000"/>
                  </a:schemeClr>
                </a:solidFill>
              </a:rPr>
              <a:t>Tokat atma ya da bir şey fırlatma</a:t>
            </a:r>
          </a:p>
          <a:p>
            <a:pPr marL="342900" indent="-342900">
              <a:buFont typeface="Arial" panose="020B0604020202020204" pitchFamily="34" charset="0"/>
              <a:buChar char="•"/>
            </a:pPr>
            <a:r>
              <a:rPr lang="tr-TR" sz="2000" dirty="0">
                <a:solidFill>
                  <a:schemeClr val="accent1">
                    <a:lumMod val="50000"/>
                  </a:schemeClr>
                </a:solidFill>
              </a:rPr>
              <a:t>İtme, tartaklama ya da saç çekme</a:t>
            </a:r>
          </a:p>
          <a:p>
            <a:pPr marL="342900" indent="-342900">
              <a:buFont typeface="Arial" panose="020B0604020202020204" pitchFamily="34" charset="0"/>
              <a:buChar char="•"/>
            </a:pPr>
            <a:r>
              <a:rPr lang="tr-TR" sz="2000" dirty="0">
                <a:solidFill>
                  <a:schemeClr val="accent1">
                    <a:lumMod val="50000"/>
                  </a:schemeClr>
                </a:solidFill>
              </a:rPr>
              <a:t>Yumrukla ya da bir cisimle vurma</a:t>
            </a:r>
          </a:p>
          <a:p>
            <a:pPr marL="342900" indent="-342900">
              <a:buFont typeface="Arial" panose="020B0604020202020204" pitchFamily="34" charset="0"/>
              <a:buChar char="•"/>
            </a:pPr>
            <a:r>
              <a:rPr lang="tr-TR" sz="2000" dirty="0">
                <a:solidFill>
                  <a:schemeClr val="accent1">
                    <a:lumMod val="50000"/>
                  </a:schemeClr>
                </a:solidFill>
              </a:rPr>
              <a:t>Tekmeleme, sürükleme ya da dövme</a:t>
            </a:r>
          </a:p>
          <a:p>
            <a:pPr marL="342900" indent="-342900">
              <a:buFont typeface="Arial" panose="020B0604020202020204" pitchFamily="34" charset="0"/>
              <a:buChar char="•"/>
            </a:pPr>
            <a:r>
              <a:rPr lang="tr-TR" sz="2000" dirty="0">
                <a:solidFill>
                  <a:schemeClr val="accent1">
                    <a:lumMod val="50000"/>
                  </a:schemeClr>
                </a:solidFill>
              </a:rPr>
              <a:t>Boğazını sıkma ya da bir yerini yakma,</a:t>
            </a:r>
          </a:p>
          <a:p>
            <a:pPr marL="342900" indent="-342900">
              <a:buFont typeface="Arial" panose="020B0604020202020204" pitchFamily="34" charset="0"/>
              <a:buChar char="•"/>
            </a:pPr>
            <a:r>
              <a:rPr lang="tr-TR" sz="2000" dirty="0">
                <a:solidFill>
                  <a:schemeClr val="accent1">
                    <a:lumMod val="50000"/>
                  </a:schemeClr>
                </a:solidFill>
              </a:rPr>
              <a:t>Bıçak, silah gibi aletlerle tehdit etme ya da bunları kullanma</a:t>
            </a:r>
          </a:p>
        </p:txBody>
      </p:sp>
    </p:spTree>
    <p:extLst>
      <p:ext uri="{BB962C8B-B14F-4D97-AF65-F5344CB8AC3E}">
        <p14:creationId xmlns:p14="http://schemas.microsoft.com/office/powerpoint/2010/main" val="1013500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635499" y="1879385"/>
            <a:ext cx="2670629" cy="2308324"/>
          </a:xfrm>
          <a:prstGeom prst="rect">
            <a:avLst/>
          </a:prstGeom>
          <a:noFill/>
        </p:spPr>
        <p:txBody>
          <a:bodyPr wrap="square" rtlCol="0">
            <a:spAutoFit/>
          </a:bodyPr>
          <a:lstStyle/>
          <a:p>
            <a:r>
              <a:rPr lang="tr-TR" sz="3600" b="1" dirty="0">
                <a:solidFill>
                  <a:schemeClr val="bg1"/>
                </a:solidFill>
              </a:rPr>
              <a:t>Şiddete Bağlı Oluşabilecek Sağlık Sorunları</a:t>
            </a:r>
            <a:endParaRPr lang="tr-TR" sz="3600" dirty="0">
              <a:solidFill>
                <a:schemeClr val="bg1"/>
              </a:solidFill>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667341" y="1879385"/>
            <a:ext cx="6102259" cy="3785652"/>
          </a:xfrm>
          <a:prstGeom prst="rect">
            <a:avLst/>
          </a:prstGeom>
          <a:noFill/>
        </p:spPr>
        <p:txBody>
          <a:bodyPr wrap="square" rtlCol="0">
            <a:spAutoFit/>
          </a:bodyPr>
          <a:lstStyle/>
          <a:p>
            <a:pPr marL="342900" indent="-342900">
              <a:buFont typeface="Arial" panose="020B0604020202020204" pitchFamily="34" charset="0"/>
              <a:buChar char="•"/>
            </a:pPr>
            <a:r>
              <a:rPr lang="tr-TR" sz="2400" dirty="0">
                <a:solidFill>
                  <a:schemeClr val="accent1">
                    <a:lumMod val="50000"/>
                  </a:schemeClr>
                </a:solidFill>
              </a:rPr>
              <a:t>Sürekli hale gelen duygusal sağlık sorunları</a:t>
            </a:r>
          </a:p>
          <a:p>
            <a:pPr marL="342900" indent="-342900">
              <a:buFont typeface="Arial" panose="020B0604020202020204" pitchFamily="34" charset="0"/>
              <a:buChar char="•"/>
            </a:pPr>
            <a:r>
              <a:rPr lang="tr-TR" sz="2400" dirty="0">
                <a:solidFill>
                  <a:schemeClr val="accent1">
                    <a:lumMod val="50000"/>
                  </a:schemeClr>
                </a:solidFill>
              </a:rPr>
              <a:t>Alkol ya da madde kullanımı gibi sağlığa zarar verici davranışlar </a:t>
            </a:r>
          </a:p>
          <a:p>
            <a:pPr marL="342900" indent="-342900">
              <a:buFont typeface="Arial" panose="020B0604020202020204" pitchFamily="34" charset="0"/>
              <a:buChar char="•"/>
            </a:pPr>
            <a:r>
              <a:rPr lang="tr-TR" sz="2400" dirty="0">
                <a:solidFill>
                  <a:schemeClr val="accent1">
                    <a:lumMod val="50000"/>
                  </a:schemeClr>
                </a:solidFill>
              </a:rPr>
              <a:t>Kendine zarar verme davranışı ya da bu konuda düşüncelerin ve planların olması ya da intihar girişimi</a:t>
            </a:r>
          </a:p>
          <a:p>
            <a:pPr marL="342900" indent="-342900">
              <a:buFont typeface="Arial" panose="020B0604020202020204" pitchFamily="34" charset="0"/>
              <a:buChar char="•"/>
            </a:pPr>
            <a:r>
              <a:rPr lang="tr-TR" sz="2400" dirty="0">
                <a:solidFill>
                  <a:schemeClr val="accent1">
                    <a:lumMod val="50000"/>
                  </a:schemeClr>
                </a:solidFill>
              </a:rPr>
              <a:t>Tekrarlayan cinsel yolla bulaşan enfeksiyonlar</a:t>
            </a:r>
          </a:p>
          <a:p>
            <a:pPr marL="342900" indent="-342900">
              <a:buFont typeface="Arial" panose="020B0604020202020204" pitchFamily="34" charset="0"/>
              <a:buChar char="•"/>
            </a:pPr>
            <a:r>
              <a:rPr lang="tr-TR" sz="2400" dirty="0">
                <a:solidFill>
                  <a:schemeClr val="accent1">
                    <a:lumMod val="50000"/>
                  </a:schemeClr>
                </a:solidFill>
              </a:rPr>
              <a:t>Tekrarlayan ya da neden olduğu açıklanamayan yaralanmalar</a:t>
            </a:r>
            <a:endParaRPr lang="en-US" sz="2400" dirty="0">
              <a:solidFill>
                <a:schemeClr val="accent1">
                  <a:lumMod val="50000"/>
                </a:schemeClr>
              </a:solidFill>
            </a:endParaRPr>
          </a:p>
        </p:txBody>
      </p:sp>
    </p:spTree>
    <p:extLst>
      <p:ext uri="{BB962C8B-B14F-4D97-AF65-F5344CB8AC3E}">
        <p14:creationId xmlns:p14="http://schemas.microsoft.com/office/powerpoint/2010/main" val="1755293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635499" y="1879385"/>
            <a:ext cx="2670629" cy="2308324"/>
          </a:xfrm>
          <a:prstGeom prst="rect">
            <a:avLst/>
          </a:prstGeom>
          <a:noFill/>
        </p:spPr>
        <p:txBody>
          <a:bodyPr wrap="square" rtlCol="0">
            <a:spAutoFit/>
          </a:bodyPr>
          <a:lstStyle/>
          <a:p>
            <a:r>
              <a:rPr lang="tr-TR" sz="3600" b="1" dirty="0">
                <a:solidFill>
                  <a:schemeClr val="bg1"/>
                </a:solidFill>
              </a:rPr>
              <a:t>Şiddete Bağlı Oluşabilecek Sağlık Sorunları</a:t>
            </a:r>
            <a:endParaRPr lang="tr-TR" sz="3600" dirty="0">
              <a:solidFill>
                <a:schemeClr val="bg1"/>
              </a:solidFill>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667341" y="1879385"/>
            <a:ext cx="6102259" cy="3416320"/>
          </a:xfrm>
          <a:prstGeom prst="rect">
            <a:avLst/>
          </a:prstGeom>
          <a:noFill/>
        </p:spPr>
        <p:txBody>
          <a:bodyPr wrap="square" rtlCol="0">
            <a:spAutoFit/>
          </a:bodyPr>
          <a:lstStyle/>
          <a:p>
            <a:pPr marL="342900" indent="-342900">
              <a:buFont typeface="Arial" panose="020B0604020202020204" pitchFamily="34" charset="0"/>
              <a:buChar char="•"/>
            </a:pPr>
            <a:r>
              <a:rPr lang="tr-TR" sz="2400" dirty="0">
                <a:solidFill>
                  <a:schemeClr val="accent1">
                    <a:lumMod val="50000"/>
                  </a:schemeClr>
                </a:solidFill>
              </a:rPr>
              <a:t>Açıklanamayan kronik ağrı sorunu ya da diğer kronik durumlar </a:t>
            </a:r>
          </a:p>
          <a:p>
            <a:pPr marL="342900" indent="-342900">
              <a:buFont typeface="Arial" panose="020B0604020202020204" pitchFamily="34" charset="0"/>
              <a:buChar char="•"/>
            </a:pPr>
            <a:r>
              <a:rPr lang="tr-TR" sz="2400" dirty="0">
                <a:solidFill>
                  <a:schemeClr val="accent1">
                    <a:lumMod val="50000"/>
                  </a:schemeClr>
                </a:solidFill>
              </a:rPr>
              <a:t>Eşin muayene sırasında müdahaleci tutumu</a:t>
            </a:r>
          </a:p>
          <a:p>
            <a:pPr marL="342900" indent="-342900">
              <a:buFont typeface="Arial" panose="020B0604020202020204" pitchFamily="34" charset="0"/>
              <a:buChar char="•"/>
            </a:pPr>
            <a:r>
              <a:rPr lang="tr-TR" sz="2400" dirty="0">
                <a:solidFill>
                  <a:schemeClr val="accent1">
                    <a:lumMod val="50000"/>
                  </a:schemeClr>
                </a:solidFill>
              </a:rPr>
              <a:t>Kadının kendisinin ya da çocuklarının muayene randevularını sık sık kaçırması</a:t>
            </a:r>
          </a:p>
          <a:p>
            <a:pPr marL="342900" indent="-342900">
              <a:buFont typeface="Arial" panose="020B0604020202020204" pitchFamily="34" charset="0"/>
              <a:buChar char="•"/>
            </a:pPr>
            <a:r>
              <a:rPr lang="tr-TR" sz="2400" dirty="0">
                <a:solidFill>
                  <a:schemeClr val="accent1">
                    <a:lumMod val="50000"/>
                  </a:schemeClr>
                </a:solidFill>
              </a:rPr>
              <a:t>Kadının kendinde ya da çocuklarında duygusal ya da davranışsal problemlerin varlığı</a:t>
            </a:r>
          </a:p>
          <a:p>
            <a:pPr marL="342900" indent="-342900">
              <a:buFont typeface="Arial" panose="020B0604020202020204" pitchFamily="34" charset="0"/>
              <a:buChar char="•"/>
            </a:pPr>
            <a:r>
              <a:rPr lang="tr-TR" sz="2400" dirty="0">
                <a:solidFill>
                  <a:schemeClr val="accent1">
                    <a:lumMod val="50000"/>
                  </a:schemeClr>
                </a:solidFill>
              </a:rPr>
              <a:t>İstenmeyen gebelikler</a:t>
            </a:r>
          </a:p>
        </p:txBody>
      </p:sp>
    </p:spTree>
    <p:extLst>
      <p:ext uri="{BB962C8B-B14F-4D97-AF65-F5344CB8AC3E}">
        <p14:creationId xmlns:p14="http://schemas.microsoft.com/office/powerpoint/2010/main" val="95180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477796" y="1720840"/>
            <a:ext cx="3038422" cy="3046988"/>
          </a:xfrm>
          <a:prstGeom prst="rect">
            <a:avLst/>
          </a:prstGeom>
          <a:noFill/>
        </p:spPr>
        <p:txBody>
          <a:bodyPr wrap="square" rtlCol="0">
            <a:spAutoFit/>
          </a:bodyPr>
          <a:lstStyle/>
          <a:p>
            <a:r>
              <a:rPr lang="tr-TR" sz="3200" b="1" dirty="0">
                <a:solidFill>
                  <a:schemeClr val="bg1"/>
                </a:solidFill>
              </a:rPr>
              <a:t>Kadına Yönelik Şiddetin Önlenmesi İle İlgili Yardım Alınabilecek Kurumlar</a:t>
            </a:r>
            <a:endParaRPr lang="en-US" sz="3200" b="1" dirty="0">
              <a:solidFill>
                <a:schemeClr val="bg1"/>
              </a:solidFill>
              <a:effectLst/>
            </a:endParaRPr>
          </a:p>
        </p:txBody>
      </p:sp>
      <p:graphicFrame>
        <p:nvGraphicFramePr>
          <p:cNvPr id="5" name="Diagram 3"/>
          <p:cNvGraphicFramePr/>
          <p:nvPr>
            <p:extLst>
              <p:ext uri="{D42A27DB-BD31-4B8C-83A1-F6EECF244321}">
                <p14:modId xmlns:p14="http://schemas.microsoft.com/office/powerpoint/2010/main" val="1579955682"/>
              </p:ext>
            </p:extLst>
          </p:nvPr>
        </p:nvGraphicFramePr>
        <p:xfrm>
          <a:off x="3994014" y="1461760"/>
          <a:ext cx="8013945" cy="4251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9496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640081" y="1997839"/>
            <a:ext cx="2910840" cy="2862322"/>
          </a:xfrm>
          <a:prstGeom prst="rect">
            <a:avLst/>
          </a:prstGeom>
          <a:noFill/>
        </p:spPr>
        <p:txBody>
          <a:bodyPr wrap="square" rtlCol="0">
            <a:spAutoFit/>
          </a:bodyPr>
          <a:lstStyle/>
          <a:p>
            <a:r>
              <a:rPr lang="tr-TR" sz="3600" b="1" dirty="0">
                <a:solidFill>
                  <a:schemeClr val="bg1"/>
                </a:solidFill>
              </a:rPr>
              <a:t>Şiddete tanık olduğunuzda ya da </a:t>
            </a:r>
          </a:p>
          <a:p>
            <a:r>
              <a:rPr lang="tr-TR" sz="3600" b="1" dirty="0">
                <a:solidFill>
                  <a:schemeClr val="bg1"/>
                </a:solidFill>
              </a:rPr>
              <a:t>maruz kaldığınızda</a:t>
            </a:r>
          </a:p>
        </p:txBody>
      </p:sp>
      <p:sp>
        <p:nvSpPr>
          <p:cNvPr id="7" name="TextBox 6">
            <a:extLst>
              <a:ext uri="{FF2B5EF4-FFF2-40B4-BE49-F238E27FC236}">
                <a16:creationId xmlns:a16="http://schemas.microsoft.com/office/drawing/2014/main" id="{046E7B7E-F9D3-5F45-80CD-1C39FCB8D29F}"/>
              </a:ext>
            </a:extLst>
          </p:cNvPr>
          <p:cNvSpPr txBox="1"/>
          <p:nvPr/>
        </p:nvSpPr>
        <p:spPr>
          <a:xfrm>
            <a:off x="4728107" y="1997839"/>
            <a:ext cx="5817973" cy="2092881"/>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tr-TR" sz="2400" dirty="0">
                <a:solidFill>
                  <a:schemeClr val="accent1">
                    <a:lumMod val="50000"/>
                  </a:schemeClr>
                </a:solidFill>
              </a:rPr>
              <a:t>Polis ya da jandarmadan yardım talep edebilirsiniz.</a:t>
            </a:r>
          </a:p>
          <a:p>
            <a:pPr marL="342900" indent="-342900">
              <a:spcBef>
                <a:spcPts val="600"/>
              </a:spcBef>
              <a:spcAft>
                <a:spcPts val="600"/>
              </a:spcAft>
              <a:buFont typeface="Arial" panose="020B0604020202020204" pitchFamily="34" charset="0"/>
              <a:buChar char="•"/>
            </a:pPr>
            <a:r>
              <a:rPr lang="tr-TR" sz="2400" dirty="0">
                <a:solidFill>
                  <a:schemeClr val="accent1">
                    <a:lumMod val="50000"/>
                  </a:schemeClr>
                </a:solidFill>
              </a:rPr>
              <a:t>Aile ve Sosyal Hizmetler Bakanlığının </a:t>
            </a:r>
            <a:r>
              <a:rPr lang="tr-TR" sz="2400" b="1" dirty="0">
                <a:solidFill>
                  <a:schemeClr val="accent1">
                    <a:lumMod val="50000"/>
                  </a:schemeClr>
                </a:solidFill>
              </a:rPr>
              <a:t>ALO 183</a:t>
            </a:r>
            <a:r>
              <a:rPr lang="tr-TR" sz="2400" dirty="0">
                <a:solidFill>
                  <a:schemeClr val="accent1">
                    <a:lumMod val="50000"/>
                  </a:schemeClr>
                </a:solidFill>
              </a:rPr>
              <a:t> hattını arayabilirsiniz. </a:t>
            </a:r>
            <a:r>
              <a:rPr lang="tr-TR" sz="2400" i="1" dirty="0">
                <a:solidFill>
                  <a:schemeClr val="accent1">
                    <a:lumMod val="50000"/>
                  </a:schemeClr>
                </a:solidFill>
              </a:rPr>
              <a:t>(Arapça dil desteği de mevcuttur)</a:t>
            </a:r>
            <a:endParaRPr lang="en-US" sz="2400" i="1" dirty="0">
              <a:solidFill>
                <a:schemeClr val="accent1">
                  <a:lumMod val="50000"/>
                </a:schemeClr>
              </a:solidFill>
            </a:endParaRPr>
          </a:p>
        </p:txBody>
      </p:sp>
    </p:spTree>
    <p:extLst>
      <p:ext uri="{BB962C8B-B14F-4D97-AF65-F5344CB8AC3E}">
        <p14:creationId xmlns:p14="http://schemas.microsoft.com/office/powerpoint/2010/main" val="464869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640081" y="1997839"/>
            <a:ext cx="2910840" cy="2862322"/>
          </a:xfrm>
          <a:prstGeom prst="rect">
            <a:avLst/>
          </a:prstGeom>
          <a:noFill/>
        </p:spPr>
        <p:txBody>
          <a:bodyPr wrap="square" rtlCol="0">
            <a:spAutoFit/>
          </a:bodyPr>
          <a:lstStyle/>
          <a:p>
            <a:r>
              <a:rPr lang="tr-TR" sz="3600" b="1" dirty="0">
                <a:solidFill>
                  <a:schemeClr val="bg1"/>
                </a:solidFill>
              </a:rPr>
              <a:t>Şiddete tanık olduğunuzda ya da </a:t>
            </a:r>
          </a:p>
          <a:p>
            <a:r>
              <a:rPr lang="tr-TR" sz="3600" b="1" dirty="0">
                <a:solidFill>
                  <a:schemeClr val="bg1"/>
                </a:solidFill>
              </a:rPr>
              <a:t>maruz kaldığınızda</a:t>
            </a:r>
          </a:p>
        </p:txBody>
      </p:sp>
      <p:sp>
        <p:nvSpPr>
          <p:cNvPr id="7" name="TextBox 6">
            <a:extLst>
              <a:ext uri="{FF2B5EF4-FFF2-40B4-BE49-F238E27FC236}">
                <a16:creationId xmlns:a16="http://schemas.microsoft.com/office/drawing/2014/main" id="{046E7B7E-F9D3-5F45-80CD-1C39FCB8D29F}"/>
              </a:ext>
            </a:extLst>
          </p:cNvPr>
          <p:cNvSpPr txBox="1"/>
          <p:nvPr/>
        </p:nvSpPr>
        <p:spPr>
          <a:xfrm>
            <a:off x="4728107" y="1997839"/>
            <a:ext cx="5817973" cy="3200876"/>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tr-TR" sz="2400" dirty="0">
                <a:solidFill>
                  <a:schemeClr val="accent1">
                    <a:lumMod val="50000"/>
                  </a:schemeClr>
                </a:solidFill>
              </a:rPr>
              <a:t>Şiddet sonucu sağlık hizmetine ihtiyacınız varsa hastanelerin acil servislerine başvurabilirsiniz. </a:t>
            </a:r>
          </a:p>
          <a:p>
            <a:pPr marL="342900" indent="-342900">
              <a:spcBef>
                <a:spcPts val="600"/>
              </a:spcBef>
              <a:spcAft>
                <a:spcPts val="600"/>
              </a:spcAft>
              <a:buFont typeface="Arial" panose="020B0604020202020204" pitchFamily="34" charset="0"/>
              <a:buChar char="•"/>
            </a:pPr>
            <a:r>
              <a:rPr lang="tr-TR" sz="2400" dirty="0">
                <a:solidFill>
                  <a:schemeClr val="accent1">
                    <a:lumMod val="50000"/>
                  </a:schemeClr>
                </a:solidFill>
              </a:rPr>
              <a:t>Şiddete uğradığınızı söylediğinizde ve farklı kurumların destek hizmetlerine ihtiyaç duyduğunuzda (ŞÖNİM, kolluk kuvvetleri, Savcılık gibi) hastanelerden yönlendirme yapılacaktır.</a:t>
            </a:r>
          </a:p>
        </p:txBody>
      </p:sp>
    </p:spTree>
    <p:extLst>
      <p:ext uri="{BB962C8B-B14F-4D97-AF65-F5344CB8AC3E}">
        <p14:creationId xmlns:p14="http://schemas.microsoft.com/office/powerpoint/2010/main" val="59898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1113266" y="2062960"/>
            <a:ext cx="2976663" cy="707886"/>
          </a:xfrm>
          <a:prstGeom prst="rect">
            <a:avLst/>
          </a:prstGeom>
          <a:noFill/>
        </p:spPr>
        <p:txBody>
          <a:bodyPr wrap="square" rtlCol="0">
            <a:spAutoFit/>
          </a:bodyPr>
          <a:lstStyle/>
          <a:p>
            <a:r>
              <a:rPr lang="tr-TR" sz="4000" b="1" dirty="0">
                <a:solidFill>
                  <a:schemeClr val="bg1"/>
                </a:solidFill>
                <a:effectLst/>
              </a:rPr>
              <a:t>Amaç</a:t>
            </a:r>
            <a:endParaRPr lang="en-US" sz="4000"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454682" y="2062960"/>
            <a:ext cx="6474575" cy="1538883"/>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ü"/>
            </a:pPr>
            <a:r>
              <a:rPr lang="tr-TR" sz="2800" dirty="0">
                <a:solidFill>
                  <a:schemeClr val="accent1">
                    <a:lumMod val="50000"/>
                  </a:schemeClr>
                </a:solidFill>
              </a:rPr>
              <a:t>Katılımcıların kadına yönelik şiddetin önlenmesi konusunda bilgi kazanması</a:t>
            </a:r>
          </a:p>
          <a:p>
            <a:pPr marL="457200" indent="-457200">
              <a:spcBef>
                <a:spcPts val="600"/>
              </a:spcBef>
              <a:spcAft>
                <a:spcPts val="600"/>
              </a:spcAft>
              <a:buFont typeface="Wingdings" panose="05000000000000000000" pitchFamily="2" charset="2"/>
              <a:buChar char="ü"/>
            </a:pPr>
            <a:r>
              <a:rPr lang="tr-TR" sz="2800" dirty="0">
                <a:solidFill>
                  <a:schemeClr val="accent1">
                    <a:lumMod val="50000"/>
                  </a:schemeClr>
                </a:solidFill>
              </a:rPr>
              <a:t>Başvuru mekanizmalarını bilmesi</a:t>
            </a:r>
            <a:endParaRPr lang="en-US" sz="2800" dirty="0">
              <a:solidFill>
                <a:schemeClr val="accent1">
                  <a:lumMod val="50000"/>
                </a:schemeClr>
              </a:solidFill>
            </a:endParaRPr>
          </a:p>
        </p:txBody>
      </p:sp>
    </p:spTree>
    <p:extLst>
      <p:ext uri="{BB962C8B-B14F-4D97-AF65-F5344CB8AC3E}">
        <p14:creationId xmlns:p14="http://schemas.microsoft.com/office/powerpoint/2010/main" val="1405656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640081" y="1997839"/>
            <a:ext cx="2910840" cy="2862322"/>
          </a:xfrm>
          <a:prstGeom prst="rect">
            <a:avLst/>
          </a:prstGeom>
          <a:noFill/>
        </p:spPr>
        <p:txBody>
          <a:bodyPr wrap="square" rtlCol="0">
            <a:spAutoFit/>
          </a:bodyPr>
          <a:lstStyle/>
          <a:p>
            <a:r>
              <a:rPr lang="tr-TR" sz="3600" b="1" dirty="0">
                <a:solidFill>
                  <a:schemeClr val="bg1"/>
                </a:solidFill>
              </a:rPr>
              <a:t>Şiddete tanık olduğunuzda ya da </a:t>
            </a:r>
          </a:p>
          <a:p>
            <a:r>
              <a:rPr lang="tr-TR" sz="3600" b="1" dirty="0">
                <a:solidFill>
                  <a:schemeClr val="bg1"/>
                </a:solidFill>
              </a:rPr>
              <a:t>maruz kaldığınızda</a:t>
            </a:r>
          </a:p>
        </p:txBody>
      </p:sp>
      <p:sp>
        <p:nvSpPr>
          <p:cNvPr id="7" name="TextBox 6">
            <a:extLst>
              <a:ext uri="{FF2B5EF4-FFF2-40B4-BE49-F238E27FC236}">
                <a16:creationId xmlns:a16="http://schemas.microsoft.com/office/drawing/2014/main" id="{046E7B7E-F9D3-5F45-80CD-1C39FCB8D29F}"/>
              </a:ext>
            </a:extLst>
          </p:cNvPr>
          <p:cNvSpPr txBox="1"/>
          <p:nvPr/>
        </p:nvSpPr>
        <p:spPr>
          <a:xfrm>
            <a:off x="4728107" y="1997839"/>
            <a:ext cx="5817973" cy="3323987"/>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tr-TR" sz="2000" dirty="0">
                <a:solidFill>
                  <a:schemeClr val="accent1">
                    <a:lumMod val="50000"/>
                  </a:schemeClr>
                </a:solidFill>
              </a:rPr>
              <a:t>Aile ve Sosyal Hizmetler Bakanlığının her ilde mevcut olan Şiddet Önleme ve İzleme Merkezlerine (ŞÖNİM) başvurduğunuz takdirde, varsa yanınızdaki çocuklarınız ile birlikte barınma, hukuki yardım ve belirli oranlarda maddi yardım desteği sağlanmaktadır. </a:t>
            </a:r>
          </a:p>
          <a:p>
            <a:pPr marL="342900" indent="-342900">
              <a:spcBef>
                <a:spcPts val="600"/>
              </a:spcBef>
              <a:spcAft>
                <a:spcPts val="600"/>
              </a:spcAft>
              <a:buFont typeface="Arial" panose="020B0604020202020204" pitchFamily="34" charset="0"/>
              <a:buChar char="•"/>
            </a:pPr>
            <a:r>
              <a:rPr lang="tr-TR" sz="2000" dirty="0">
                <a:solidFill>
                  <a:schemeClr val="accent1">
                    <a:lumMod val="50000"/>
                  </a:schemeClr>
                </a:solidFill>
              </a:rPr>
              <a:t>Belirli sürelerle kalınabilen bu merkezlerde kadınların kendi hayatını sürdürebilecek imkanları sağlayabilmesi için (iş bulması, ev bulması gibi) gerekli yardımlar sağlanmaktadır.</a:t>
            </a:r>
          </a:p>
        </p:txBody>
      </p:sp>
    </p:spTree>
    <p:extLst>
      <p:ext uri="{BB962C8B-B14F-4D97-AF65-F5344CB8AC3E}">
        <p14:creationId xmlns:p14="http://schemas.microsoft.com/office/powerpoint/2010/main" val="685790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640081" y="1997839"/>
            <a:ext cx="2910840" cy="2862322"/>
          </a:xfrm>
          <a:prstGeom prst="rect">
            <a:avLst/>
          </a:prstGeom>
          <a:noFill/>
        </p:spPr>
        <p:txBody>
          <a:bodyPr wrap="square" rtlCol="0">
            <a:spAutoFit/>
          </a:bodyPr>
          <a:lstStyle/>
          <a:p>
            <a:r>
              <a:rPr lang="tr-TR" sz="3600" b="1" dirty="0">
                <a:solidFill>
                  <a:schemeClr val="bg1"/>
                </a:solidFill>
              </a:rPr>
              <a:t>Şiddete tanık olduğunuzda ya da </a:t>
            </a:r>
          </a:p>
          <a:p>
            <a:r>
              <a:rPr lang="tr-TR" sz="3600" b="1" dirty="0">
                <a:solidFill>
                  <a:schemeClr val="bg1"/>
                </a:solidFill>
              </a:rPr>
              <a:t>maruz kaldığınızda</a:t>
            </a:r>
          </a:p>
        </p:txBody>
      </p:sp>
      <p:sp>
        <p:nvSpPr>
          <p:cNvPr id="7" name="TextBox 6">
            <a:extLst>
              <a:ext uri="{FF2B5EF4-FFF2-40B4-BE49-F238E27FC236}">
                <a16:creationId xmlns:a16="http://schemas.microsoft.com/office/drawing/2014/main" id="{046E7B7E-F9D3-5F45-80CD-1C39FCB8D29F}"/>
              </a:ext>
            </a:extLst>
          </p:cNvPr>
          <p:cNvSpPr txBox="1"/>
          <p:nvPr/>
        </p:nvSpPr>
        <p:spPr>
          <a:xfrm>
            <a:off x="4728107" y="1997839"/>
            <a:ext cx="5817973" cy="2092881"/>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tr-TR" sz="2400" dirty="0">
                <a:solidFill>
                  <a:schemeClr val="accent1">
                    <a:lumMod val="50000"/>
                  </a:schemeClr>
                </a:solidFill>
              </a:rPr>
              <a:t>Her ilde Barolarda şiddet mağduru kadınlar için ücretsiz hukuki destek sağlanmaktadır.</a:t>
            </a:r>
          </a:p>
          <a:p>
            <a:pPr marL="342900" indent="-342900">
              <a:spcBef>
                <a:spcPts val="600"/>
              </a:spcBef>
              <a:spcAft>
                <a:spcPts val="600"/>
              </a:spcAft>
              <a:buFont typeface="Arial" panose="020B0604020202020204" pitchFamily="34" charset="0"/>
              <a:buChar char="•"/>
            </a:pPr>
            <a:r>
              <a:rPr lang="tr-TR" sz="2400" dirty="0">
                <a:solidFill>
                  <a:schemeClr val="accent1">
                    <a:lumMod val="50000"/>
                  </a:schemeClr>
                </a:solidFill>
              </a:rPr>
              <a:t>STK’lar tarafından hukuki destek ya da barınma gibi hizmetler sağlanabilmektedir.</a:t>
            </a:r>
          </a:p>
        </p:txBody>
      </p:sp>
    </p:spTree>
    <p:extLst>
      <p:ext uri="{BB962C8B-B14F-4D97-AF65-F5344CB8AC3E}">
        <p14:creationId xmlns:p14="http://schemas.microsoft.com/office/powerpoint/2010/main" val="1832186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en-TR"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4A425EBF-8C61-AA47-B21F-612694EFA25C}"/>
              </a:ext>
            </a:extLst>
          </p:cNvPr>
          <p:cNvSpPr/>
          <p:nvPr/>
        </p:nvSpPr>
        <p:spPr>
          <a:xfrm>
            <a:off x="1865085" y="1673639"/>
            <a:ext cx="8461829" cy="4001095"/>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q"/>
            </a:pPr>
            <a:r>
              <a:rPr lang="tr-TR" sz="2000" b="1" dirty="0">
                <a:solidFill>
                  <a:schemeClr val="accent1"/>
                </a:solidFill>
              </a:rPr>
              <a:t>Kadınların evlendikten sonra ailesiyle veya arkadaşlarıyla görüşmesini engellemek şiddet değildir.</a:t>
            </a:r>
          </a:p>
          <a:p>
            <a:pPr marL="342900" indent="-342900">
              <a:spcBef>
                <a:spcPts val="600"/>
              </a:spcBef>
              <a:spcAft>
                <a:spcPts val="600"/>
              </a:spcAft>
              <a:buFont typeface="Wingdings" panose="05000000000000000000" pitchFamily="2" charset="2"/>
              <a:buChar char="q"/>
            </a:pPr>
            <a:r>
              <a:rPr lang="tr-TR" sz="2000" b="1" dirty="0">
                <a:solidFill>
                  <a:schemeClr val="accent1"/>
                </a:solidFill>
              </a:rPr>
              <a:t>Sosyal medya aracılığıyla cinsel içerikli görüntüler göndermek ya da cinsel içerikli ifadeler kullanmak  cinsel şiddettir.</a:t>
            </a:r>
          </a:p>
          <a:p>
            <a:pPr marL="342900" indent="-342900">
              <a:spcBef>
                <a:spcPts val="600"/>
              </a:spcBef>
              <a:spcAft>
                <a:spcPts val="600"/>
              </a:spcAft>
              <a:buFont typeface="Wingdings" panose="05000000000000000000" pitchFamily="2" charset="2"/>
              <a:buChar char="q"/>
            </a:pPr>
            <a:r>
              <a:rPr lang="tr-TR" sz="2000" b="1" dirty="0">
                <a:solidFill>
                  <a:schemeClr val="accent1"/>
                </a:solidFill>
              </a:rPr>
              <a:t>Kadının maaş kartına eşinin el koyması ekonomik şiddet değildir.</a:t>
            </a:r>
          </a:p>
          <a:p>
            <a:pPr marL="342900" indent="-342900">
              <a:spcBef>
                <a:spcPts val="600"/>
              </a:spcBef>
              <a:spcAft>
                <a:spcPts val="600"/>
              </a:spcAft>
              <a:buFont typeface="Wingdings" panose="05000000000000000000" pitchFamily="2" charset="2"/>
              <a:buChar char="q"/>
            </a:pPr>
            <a:r>
              <a:rPr lang="tr-TR" sz="2000" b="1" dirty="0" err="1">
                <a:solidFill>
                  <a:schemeClr val="accent1"/>
                </a:solidFill>
              </a:rPr>
              <a:t>ŞÖNİM’lerde</a:t>
            </a:r>
            <a:r>
              <a:rPr lang="tr-TR" sz="2000" b="1" dirty="0">
                <a:solidFill>
                  <a:schemeClr val="accent1"/>
                </a:solidFill>
              </a:rPr>
              <a:t> sadece şiddet mağduru kadınlara hizmet verilir. Çocuklarına verilmez.</a:t>
            </a:r>
          </a:p>
          <a:p>
            <a:pPr marL="342900" indent="-342900">
              <a:spcBef>
                <a:spcPts val="600"/>
              </a:spcBef>
              <a:spcAft>
                <a:spcPts val="600"/>
              </a:spcAft>
              <a:buFont typeface="Wingdings" panose="05000000000000000000" pitchFamily="2" charset="2"/>
              <a:buChar char="q"/>
            </a:pPr>
            <a:r>
              <a:rPr lang="tr-TR" sz="2000" b="1" dirty="0">
                <a:solidFill>
                  <a:schemeClr val="accent1"/>
                </a:solidFill>
              </a:rPr>
              <a:t>Hukuki desteğe ihtiyacı olan şiddet mağduru kadınlara Barolar ücretsiz destek verir.</a:t>
            </a:r>
          </a:p>
          <a:p>
            <a:pPr>
              <a:spcBef>
                <a:spcPts val="600"/>
              </a:spcBef>
              <a:spcAft>
                <a:spcPts val="600"/>
              </a:spcAft>
            </a:pPr>
            <a:endParaRPr lang="en-US" sz="2400" dirty="0">
              <a:solidFill>
                <a:schemeClr val="accent5">
                  <a:lumMod val="75000"/>
                </a:schemeClr>
              </a:solidFill>
            </a:endParaRPr>
          </a:p>
        </p:txBody>
      </p:sp>
    </p:spTree>
    <p:extLst>
      <p:ext uri="{BB962C8B-B14F-4D97-AF65-F5344CB8AC3E}">
        <p14:creationId xmlns:p14="http://schemas.microsoft.com/office/powerpoint/2010/main" val="172149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624114" y="2007621"/>
            <a:ext cx="3941627" cy="707886"/>
          </a:xfrm>
          <a:prstGeom prst="rect">
            <a:avLst/>
          </a:prstGeom>
          <a:noFill/>
        </p:spPr>
        <p:txBody>
          <a:bodyPr wrap="square" rtlCol="0">
            <a:spAutoFit/>
          </a:bodyPr>
          <a:lstStyle/>
          <a:p>
            <a:r>
              <a:rPr lang="tr-TR" sz="4000" b="1" dirty="0">
                <a:solidFill>
                  <a:schemeClr val="bg1"/>
                </a:solidFill>
              </a:rPr>
              <a:t>Kazanımlar</a:t>
            </a:r>
            <a:endParaRPr lang="en-US" sz="40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565741" y="2007621"/>
            <a:ext cx="6290945" cy="1815882"/>
          </a:xfrm>
          <a:prstGeom prst="rect">
            <a:avLst/>
          </a:prstGeom>
          <a:noFill/>
        </p:spPr>
        <p:txBody>
          <a:bodyPr wrap="square" rtlCol="0">
            <a:spAutoFit/>
          </a:bodyPr>
          <a:lstStyle/>
          <a:p>
            <a:r>
              <a:rPr lang="tr-TR" sz="2800" dirty="0">
                <a:solidFill>
                  <a:schemeClr val="accent1">
                    <a:lumMod val="50000"/>
                  </a:schemeClr>
                </a:solidFill>
              </a:rPr>
              <a:t>Katılımcı bu oturumun sonunda şiddeti;</a:t>
            </a:r>
          </a:p>
          <a:p>
            <a:pPr marL="457200" indent="-457200">
              <a:buFont typeface="Wingdings" panose="05000000000000000000" pitchFamily="2" charset="2"/>
              <a:buChar char="ü"/>
            </a:pPr>
            <a:r>
              <a:rPr lang="tr-TR" sz="2800" dirty="0">
                <a:solidFill>
                  <a:schemeClr val="accent1">
                    <a:lumMod val="50000"/>
                  </a:schemeClr>
                </a:solidFill>
              </a:rPr>
              <a:t>Tanımlayabilmeli, </a:t>
            </a:r>
          </a:p>
          <a:p>
            <a:pPr marL="457200" indent="-457200">
              <a:buFont typeface="Wingdings" panose="05000000000000000000" pitchFamily="2" charset="2"/>
              <a:buChar char="ü"/>
            </a:pPr>
            <a:r>
              <a:rPr lang="tr-TR" sz="2800" dirty="0">
                <a:solidFill>
                  <a:schemeClr val="accent1">
                    <a:lumMod val="50000"/>
                  </a:schemeClr>
                </a:solidFill>
              </a:rPr>
              <a:t>Türlerini sayabilmeli</a:t>
            </a:r>
          </a:p>
          <a:p>
            <a:pPr marL="457200" indent="-457200">
              <a:buFont typeface="Wingdings" panose="05000000000000000000" pitchFamily="2" charset="2"/>
              <a:buChar char="ü"/>
            </a:pPr>
            <a:r>
              <a:rPr lang="tr-TR" sz="2800" dirty="0">
                <a:solidFill>
                  <a:schemeClr val="accent1">
                    <a:lumMod val="50000"/>
                  </a:schemeClr>
                </a:solidFill>
              </a:rPr>
              <a:t>Yapılacakları açıklayabilmeli </a:t>
            </a:r>
            <a:endParaRPr lang="en-US" sz="2800" dirty="0">
              <a:solidFill>
                <a:schemeClr val="accent1">
                  <a:lumMod val="50000"/>
                </a:schemeClr>
              </a:solidFill>
            </a:endParaRPr>
          </a:p>
        </p:txBody>
      </p:sp>
    </p:spTree>
    <p:extLst>
      <p:ext uri="{BB962C8B-B14F-4D97-AF65-F5344CB8AC3E}">
        <p14:creationId xmlns:p14="http://schemas.microsoft.com/office/powerpoint/2010/main" val="1021567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624114" y="2007621"/>
            <a:ext cx="3941627" cy="707886"/>
          </a:xfrm>
          <a:prstGeom prst="rect">
            <a:avLst/>
          </a:prstGeom>
          <a:noFill/>
        </p:spPr>
        <p:txBody>
          <a:bodyPr wrap="square" rtlCol="0">
            <a:spAutoFit/>
          </a:bodyPr>
          <a:lstStyle/>
          <a:p>
            <a:r>
              <a:rPr lang="tr-TR" sz="4000" b="1" dirty="0">
                <a:solidFill>
                  <a:schemeClr val="bg1"/>
                </a:solidFill>
              </a:rPr>
              <a:t>Ev İçi Şiddet</a:t>
            </a:r>
          </a:p>
        </p:txBody>
      </p:sp>
      <p:sp>
        <p:nvSpPr>
          <p:cNvPr id="7" name="TextBox 6">
            <a:extLst>
              <a:ext uri="{FF2B5EF4-FFF2-40B4-BE49-F238E27FC236}">
                <a16:creationId xmlns:a16="http://schemas.microsoft.com/office/drawing/2014/main" id="{046E7B7E-F9D3-5F45-80CD-1C39FCB8D29F}"/>
              </a:ext>
            </a:extLst>
          </p:cNvPr>
          <p:cNvSpPr txBox="1"/>
          <p:nvPr/>
        </p:nvSpPr>
        <p:spPr>
          <a:xfrm>
            <a:off x="4565741" y="2007621"/>
            <a:ext cx="6290945" cy="2677656"/>
          </a:xfrm>
          <a:prstGeom prst="rect">
            <a:avLst/>
          </a:prstGeom>
          <a:noFill/>
        </p:spPr>
        <p:txBody>
          <a:bodyPr wrap="square" rtlCol="0">
            <a:spAutoFit/>
          </a:bodyPr>
          <a:lstStyle/>
          <a:p>
            <a:r>
              <a:rPr lang="tr-TR" sz="2800" dirty="0">
                <a:solidFill>
                  <a:schemeClr val="accent1">
                    <a:lumMod val="50000"/>
                  </a:schemeClr>
                </a:solidFill>
              </a:rPr>
              <a:t>Şiddet mağduru ve şiddet uygulayanla aynı haneyi paylaşmasa da aile veya hanede ya da aile mensubu sayılan diğer kişiler arasında meydana gelen her türlü </a:t>
            </a:r>
            <a:r>
              <a:rPr lang="tr-TR" sz="2800" b="1" dirty="0">
                <a:solidFill>
                  <a:schemeClr val="accent1">
                    <a:lumMod val="50000"/>
                  </a:schemeClr>
                </a:solidFill>
              </a:rPr>
              <a:t>fiziksel, cinsel, psikolojik </a:t>
            </a:r>
            <a:r>
              <a:rPr lang="tr-TR" sz="2800" dirty="0">
                <a:solidFill>
                  <a:schemeClr val="accent1">
                    <a:lumMod val="50000"/>
                  </a:schemeClr>
                </a:solidFill>
              </a:rPr>
              <a:t>ve</a:t>
            </a:r>
            <a:r>
              <a:rPr lang="tr-TR" sz="2800" b="1" dirty="0">
                <a:solidFill>
                  <a:schemeClr val="accent1">
                    <a:lumMod val="50000"/>
                  </a:schemeClr>
                </a:solidFill>
              </a:rPr>
              <a:t> ekonomik </a:t>
            </a:r>
            <a:r>
              <a:rPr lang="tr-TR" sz="2800" dirty="0">
                <a:solidFill>
                  <a:schemeClr val="accent1">
                    <a:lumMod val="50000"/>
                  </a:schemeClr>
                </a:solidFill>
              </a:rPr>
              <a:t>şiddet.</a:t>
            </a:r>
          </a:p>
        </p:txBody>
      </p:sp>
    </p:spTree>
    <p:extLst>
      <p:ext uri="{BB962C8B-B14F-4D97-AF65-F5344CB8AC3E}">
        <p14:creationId xmlns:p14="http://schemas.microsoft.com/office/powerpoint/2010/main" val="2258420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773385" y="2007621"/>
            <a:ext cx="3018972" cy="1938992"/>
          </a:xfrm>
          <a:prstGeom prst="rect">
            <a:avLst/>
          </a:prstGeom>
          <a:noFill/>
        </p:spPr>
        <p:txBody>
          <a:bodyPr wrap="square" rtlCol="0">
            <a:spAutoFit/>
          </a:bodyPr>
          <a:lstStyle/>
          <a:p>
            <a:r>
              <a:rPr lang="tr-TR" sz="4000" b="1" dirty="0">
                <a:solidFill>
                  <a:schemeClr val="bg1"/>
                </a:solidFill>
              </a:rPr>
              <a:t>Kadına Yönelik Şiddet</a:t>
            </a:r>
          </a:p>
        </p:txBody>
      </p:sp>
      <p:sp>
        <p:nvSpPr>
          <p:cNvPr id="7" name="TextBox 6">
            <a:extLst>
              <a:ext uri="{FF2B5EF4-FFF2-40B4-BE49-F238E27FC236}">
                <a16:creationId xmlns:a16="http://schemas.microsoft.com/office/drawing/2014/main" id="{046E7B7E-F9D3-5F45-80CD-1C39FCB8D29F}"/>
              </a:ext>
            </a:extLst>
          </p:cNvPr>
          <p:cNvSpPr txBox="1"/>
          <p:nvPr/>
        </p:nvSpPr>
        <p:spPr>
          <a:xfrm>
            <a:off x="4565741" y="2007621"/>
            <a:ext cx="6290945" cy="2677656"/>
          </a:xfrm>
          <a:prstGeom prst="rect">
            <a:avLst/>
          </a:prstGeom>
          <a:noFill/>
        </p:spPr>
        <p:txBody>
          <a:bodyPr wrap="square" rtlCol="0">
            <a:spAutoFit/>
          </a:bodyPr>
          <a:lstStyle/>
          <a:p>
            <a:r>
              <a:rPr lang="tr-TR" sz="2800" dirty="0">
                <a:solidFill>
                  <a:schemeClr val="accent1">
                    <a:lumMod val="50000"/>
                  </a:schemeClr>
                </a:solidFill>
              </a:rPr>
              <a:t>Kadınlara, yalnızca kadın oldukları için uygulanan veya kadınları etkileyen </a:t>
            </a:r>
            <a:r>
              <a:rPr lang="tr-TR" sz="2800" b="1" dirty="0">
                <a:solidFill>
                  <a:schemeClr val="accent1">
                    <a:lumMod val="50000"/>
                  </a:schemeClr>
                </a:solidFill>
              </a:rPr>
              <a:t>cinsiyete dayalı bir ayrımcılık </a:t>
            </a:r>
            <a:r>
              <a:rPr lang="tr-TR" sz="2800" dirty="0">
                <a:solidFill>
                  <a:schemeClr val="accent1">
                    <a:lumMod val="50000"/>
                  </a:schemeClr>
                </a:solidFill>
              </a:rPr>
              <a:t>ile kadının insan hakları ihlaline yol açan ve Kanunlarda şiddet olarak tanımlanan her türlü tutum ve davranış.</a:t>
            </a:r>
          </a:p>
        </p:txBody>
      </p:sp>
    </p:spTree>
    <p:extLst>
      <p:ext uri="{BB962C8B-B14F-4D97-AF65-F5344CB8AC3E}">
        <p14:creationId xmlns:p14="http://schemas.microsoft.com/office/powerpoint/2010/main" val="746381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773385" y="2007621"/>
            <a:ext cx="3018972" cy="1323439"/>
          </a:xfrm>
          <a:prstGeom prst="rect">
            <a:avLst/>
          </a:prstGeom>
          <a:noFill/>
        </p:spPr>
        <p:txBody>
          <a:bodyPr wrap="square" rtlCol="0">
            <a:spAutoFit/>
          </a:bodyPr>
          <a:lstStyle/>
          <a:p>
            <a:r>
              <a:rPr lang="tr-TR" sz="4000" b="1" dirty="0">
                <a:solidFill>
                  <a:schemeClr val="bg1"/>
                </a:solidFill>
              </a:rPr>
              <a:t>Şiddetin</a:t>
            </a:r>
          </a:p>
          <a:p>
            <a:r>
              <a:rPr lang="tr-TR" sz="4000" b="1" dirty="0">
                <a:solidFill>
                  <a:schemeClr val="bg1"/>
                </a:solidFill>
              </a:rPr>
              <a:t>Türleri</a:t>
            </a:r>
          </a:p>
        </p:txBody>
      </p:sp>
      <p:sp>
        <p:nvSpPr>
          <p:cNvPr id="7" name="TextBox 6">
            <a:extLst>
              <a:ext uri="{FF2B5EF4-FFF2-40B4-BE49-F238E27FC236}">
                <a16:creationId xmlns:a16="http://schemas.microsoft.com/office/drawing/2014/main" id="{046E7B7E-F9D3-5F45-80CD-1C39FCB8D29F}"/>
              </a:ext>
            </a:extLst>
          </p:cNvPr>
          <p:cNvSpPr txBox="1"/>
          <p:nvPr/>
        </p:nvSpPr>
        <p:spPr>
          <a:xfrm>
            <a:off x="4565742" y="2026785"/>
            <a:ext cx="6290945" cy="1815882"/>
          </a:xfrm>
          <a:prstGeom prst="rect">
            <a:avLst/>
          </a:prstGeom>
          <a:noFill/>
        </p:spPr>
        <p:txBody>
          <a:bodyPr wrap="square" rtlCol="0">
            <a:spAutoFit/>
          </a:bodyPr>
          <a:lstStyle/>
          <a:p>
            <a:pPr marL="457200" indent="-457200">
              <a:buFont typeface="Arial" panose="020B0604020202020204" pitchFamily="34" charset="0"/>
              <a:buChar char="•"/>
            </a:pPr>
            <a:r>
              <a:rPr lang="tr-TR" sz="2800" dirty="0">
                <a:solidFill>
                  <a:schemeClr val="accent1">
                    <a:lumMod val="50000"/>
                  </a:schemeClr>
                </a:solidFill>
              </a:rPr>
              <a:t>Psikolojik şiddet</a:t>
            </a:r>
          </a:p>
          <a:p>
            <a:pPr marL="457200" indent="-457200">
              <a:buFont typeface="Arial" panose="020B0604020202020204" pitchFamily="34" charset="0"/>
              <a:buChar char="•"/>
            </a:pPr>
            <a:r>
              <a:rPr lang="tr-TR" sz="2800" dirty="0">
                <a:solidFill>
                  <a:schemeClr val="accent1">
                    <a:lumMod val="50000"/>
                  </a:schemeClr>
                </a:solidFill>
              </a:rPr>
              <a:t>Cinsel şiddet</a:t>
            </a:r>
          </a:p>
          <a:p>
            <a:pPr marL="457200" indent="-457200">
              <a:buFont typeface="Arial" panose="020B0604020202020204" pitchFamily="34" charset="0"/>
              <a:buChar char="•"/>
            </a:pPr>
            <a:r>
              <a:rPr lang="tr-TR" sz="2800" dirty="0">
                <a:solidFill>
                  <a:schemeClr val="accent1">
                    <a:lumMod val="50000"/>
                  </a:schemeClr>
                </a:solidFill>
              </a:rPr>
              <a:t>Ekonomik şiddet</a:t>
            </a:r>
          </a:p>
          <a:p>
            <a:pPr marL="457200" indent="-457200">
              <a:buFont typeface="Arial" panose="020B0604020202020204" pitchFamily="34" charset="0"/>
              <a:buChar char="•"/>
            </a:pPr>
            <a:r>
              <a:rPr lang="tr-TR" sz="2800" dirty="0">
                <a:solidFill>
                  <a:schemeClr val="accent1">
                    <a:lumMod val="50000"/>
                  </a:schemeClr>
                </a:solidFill>
              </a:rPr>
              <a:t>Fiziksel şiddet</a:t>
            </a:r>
          </a:p>
        </p:txBody>
      </p:sp>
    </p:spTree>
    <p:extLst>
      <p:ext uri="{BB962C8B-B14F-4D97-AF65-F5344CB8AC3E}">
        <p14:creationId xmlns:p14="http://schemas.microsoft.com/office/powerpoint/2010/main" val="769490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161007" y="2234216"/>
            <a:ext cx="2704289" cy="1384995"/>
          </a:xfrm>
          <a:prstGeom prst="rect">
            <a:avLst/>
          </a:prstGeom>
          <a:noFill/>
        </p:spPr>
        <p:txBody>
          <a:bodyPr wrap="square" rtlCol="0">
            <a:spAutoFit/>
          </a:bodyPr>
          <a:lstStyle/>
          <a:p>
            <a:r>
              <a:rPr lang="tr-TR" sz="2800" dirty="0">
                <a:solidFill>
                  <a:schemeClr val="accent1">
                    <a:lumMod val="50000"/>
                  </a:schemeClr>
                </a:solidFill>
              </a:rPr>
              <a:t>Duygusal istismar </a:t>
            </a:r>
          </a:p>
          <a:p>
            <a:r>
              <a:rPr lang="tr-TR" sz="2800" dirty="0">
                <a:solidFill>
                  <a:schemeClr val="accent1">
                    <a:lumMod val="50000"/>
                  </a:schemeClr>
                </a:solidFill>
              </a:rPr>
              <a:t>yoluyla </a:t>
            </a:r>
          </a:p>
        </p:txBody>
      </p:sp>
      <p:sp>
        <p:nvSpPr>
          <p:cNvPr id="10" name="TextBox 9">
            <a:extLst>
              <a:ext uri="{FF2B5EF4-FFF2-40B4-BE49-F238E27FC236}">
                <a16:creationId xmlns:a16="http://schemas.microsoft.com/office/drawing/2014/main" id="{23B6AAFE-6C0F-954C-93FF-FF6205E3704F}"/>
              </a:ext>
            </a:extLst>
          </p:cNvPr>
          <p:cNvSpPr txBox="1"/>
          <p:nvPr/>
        </p:nvSpPr>
        <p:spPr>
          <a:xfrm>
            <a:off x="899811" y="2234216"/>
            <a:ext cx="2976663" cy="1200329"/>
          </a:xfrm>
          <a:prstGeom prst="rect">
            <a:avLst/>
          </a:prstGeom>
          <a:noFill/>
        </p:spPr>
        <p:txBody>
          <a:bodyPr wrap="square" rtlCol="0">
            <a:spAutoFit/>
          </a:bodyPr>
          <a:lstStyle/>
          <a:p>
            <a:r>
              <a:rPr lang="tr-TR" sz="3600" b="1" dirty="0">
                <a:solidFill>
                  <a:schemeClr val="bg1"/>
                </a:solidFill>
                <a:effectLst/>
              </a:rPr>
              <a:t>Psikolojik Şiddet</a:t>
            </a:r>
            <a:endParaRPr lang="en-US" sz="3600" b="1" dirty="0">
              <a:solidFill>
                <a:schemeClr val="bg1"/>
              </a:solidFill>
              <a:effectLst/>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373971" y="2234216"/>
            <a:ext cx="4309353" cy="1631216"/>
          </a:xfrm>
          <a:prstGeom prst="rect">
            <a:avLst/>
          </a:prstGeom>
          <a:noFill/>
        </p:spPr>
        <p:txBody>
          <a:bodyPr wrap="square" rtlCol="0">
            <a:spAutoFit/>
          </a:bodyPr>
          <a:lstStyle/>
          <a:p>
            <a:pPr marL="342900" indent="-342900">
              <a:buFont typeface="Arial" panose="020B0604020202020204" pitchFamily="34" charset="0"/>
              <a:buChar char="•"/>
            </a:pPr>
            <a:r>
              <a:rPr lang="tr-TR" sz="2000" dirty="0">
                <a:solidFill>
                  <a:schemeClr val="accent1">
                    <a:lumMod val="50000"/>
                  </a:schemeClr>
                </a:solidFill>
              </a:rPr>
              <a:t>Aşağılamak</a:t>
            </a:r>
          </a:p>
          <a:p>
            <a:pPr marL="342900" indent="-342900">
              <a:buFont typeface="Arial" panose="020B0604020202020204" pitchFamily="34" charset="0"/>
              <a:buChar char="•"/>
            </a:pPr>
            <a:r>
              <a:rPr lang="tr-TR" sz="2000" dirty="0">
                <a:solidFill>
                  <a:schemeClr val="accent1">
                    <a:lumMod val="50000"/>
                  </a:schemeClr>
                </a:solidFill>
              </a:rPr>
              <a:t>Suçlamak</a:t>
            </a:r>
          </a:p>
          <a:p>
            <a:pPr marL="342900" indent="-342900">
              <a:buFont typeface="Arial" panose="020B0604020202020204" pitchFamily="34" charset="0"/>
              <a:buChar char="•"/>
            </a:pPr>
            <a:r>
              <a:rPr lang="tr-TR" sz="2000" dirty="0">
                <a:solidFill>
                  <a:schemeClr val="accent1">
                    <a:lumMod val="50000"/>
                  </a:schemeClr>
                </a:solidFill>
              </a:rPr>
              <a:t>Delirdiğini düşündürmek</a:t>
            </a:r>
          </a:p>
          <a:p>
            <a:pPr marL="342900" indent="-342900">
              <a:buFont typeface="Arial" panose="020B0604020202020204" pitchFamily="34" charset="0"/>
              <a:buChar char="•"/>
            </a:pPr>
            <a:r>
              <a:rPr lang="tr-TR" sz="2000" dirty="0">
                <a:solidFill>
                  <a:schemeClr val="accent1">
                    <a:lumMod val="50000"/>
                  </a:schemeClr>
                </a:solidFill>
              </a:rPr>
              <a:t>Lakap takmak,</a:t>
            </a:r>
          </a:p>
          <a:p>
            <a:pPr marL="342900" indent="-342900">
              <a:buFont typeface="Arial" panose="020B0604020202020204" pitchFamily="34" charset="0"/>
              <a:buChar char="•"/>
            </a:pPr>
            <a:r>
              <a:rPr lang="tr-TR" sz="2000" dirty="0">
                <a:solidFill>
                  <a:schemeClr val="accent1">
                    <a:lumMod val="50000"/>
                  </a:schemeClr>
                </a:solidFill>
              </a:rPr>
              <a:t>Küçük düşürmek</a:t>
            </a:r>
          </a:p>
        </p:txBody>
      </p:sp>
    </p:spTree>
    <p:extLst>
      <p:ext uri="{BB962C8B-B14F-4D97-AF65-F5344CB8AC3E}">
        <p14:creationId xmlns:p14="http://schemas.microsoft.com/office/powerpoint/2010/main" val="2014266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161007" y="2234216"/>
            <a:ext cx="2704289" cy="523220"/>
          </a:xfrm>
          <a:prstGeom prst="rect">
            <a:avLst/>
          </a:prstGeom>
          <a:noFill/>
        </p:spPr>
        <p:txBody>
          <a:bodyPr wrap="square" rtlCol="0">
            <a:spAutoFit/>
          </a:bodyPr>
          <a:lstStyle/>
          <a:p>
            <a:r>
              <a:rPr lang="tr-TR" sz="2800" dirty="0">
                <a:solidFill>
                  <a:schemeClr val="accent1">
                    <a:lumMod val="50000"/>
                  </a:schemeClr>
                </a:solidFill>
              </a:rPr>
              <a:t>Gözdağı vererek</a:t>
            </a:r>
          </a:p>
        </p:txBody>
      </p:sp>
      <p:sp>
        <p:nvSpPr>
          <p:cNvPr id="10" name="TextBox 9">
            <a:extLst>
              <a:ext uri="{FF2B5EF4-FFF2-40B4-BE49-F238E27FC236}">
                <a16:creationId xmlns:a16="http://schemas.microsoft.com/office/drawing/2014/main" id="{23B6AAFE-6C0F-954C-93FF-FF6205E3704F}"/>
              </a:ext>
            </a:extLst>
          </p:cNvPr>
          <p:cNvSpPr txBox="1"/>
          <p:nvPr/>
        </p:nvSpPr>
        <p:spPr>
          <a:xfrm>
            <a:off x="899811" y="2234216"/>
            <a:ext cx="2976663" cy="1200329"/>
          </a:xfrm>
          <a:prstGeom prst="rect">
            <a:avLst/>
          </a:prstGeom>
          <a:noFill/>
        </p:spPr>
        <p:txBody>
          <a:bodyPr wrap="square" rtlCol="0">
            <a:spAutoFit/>
          </a:bodyPr>
          <a:lstStyle/>
          <a:p>
            <a:r>
              <a:rPr lang="tr-TR" sz="3600" b="1" dirty="0">
                <a:solidFill>
                  <a:schemeClr val="bg1"/>
                </a:solidFill>
                <a:effectLst/>
              </a:rPr>
              <a:t>Psikolojik Şiddet</a:t>
            </a:r>
            <a:endParaRPr lang="en-US" sz="3600" b="1" dirty="0">
              <a:solidFill>
                <a:schemeClr val="bg1"/>
              </a:solidFill>
              <a:effectLst/>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373971" y="2234216"/>
            <a:ext cx="4309353" cy="1631216"/>
          </a:xfrm>
          <a:prstGeom prst="rect">
            <a:avLst/>
          </a:prstGeom>
          <a:noFill/>
        </p:spPr>
        <p:txBody>
          <a:bodyPr wrap="square" rtlCol="0">
            <a:spAutoFit/>
          </a:bodyPr>
          <a:lstStyle/>
          <a:p>
            <a:pPr marL="342900" indent="-342900">
              <a:buFont typeface="Arial" panose="020B0604020202020204" pitchFamily="34" charset="0"/>
              <a:buChar char="•"/>
            </a:pPr>
            <a:r>
              <a:rPr lang="tr-TR" sz="2000" dirty="0">
                <a:solidFill>
                  <a:schemeClr val="accent1">
                    <a:lumMod val="50000"/>
                  </a:schemeClr>
                </a:solidFill>
              </a:rPr>
              <a:t>Mimiklerle veya eylemde bulunmak suretiyle gözdağı vermek</a:t>
            </a:r>
          </a:p>
          <a:p>
            <a:pPr marL="342900" indent="-342900">
              <a:buFont typeface="Arial" panose="020B0604020202020204" pitchFamily="34" charset="0"/>
              <a:buChar char="•"/>
            </a:pPr>
            <a:r>
              <a:rPr lang="tr-TR" sz="2000" dirty="0">
                <a:solidFill>
                  <a:schemeClr val="accent1">
                    <a:lumMod val="50000"/>
                  </a:schemeClr>
                </a:solidFill>
              </a:rPr>
              <a:t> Eşyaları parçalamak ya da kırmak</a:t>
            </a:r>
          </a:p>
          <a:p>
            <a:pPr marL="342900" indent="-342900">
              <a:buFont typeface="Arial" panose="020B0604020202020204" pitchFamily="34" charset="0"/>
              <a:buChar char="•"/>
            </a:pPr>
            <a:r>
              <a:rPr lang="tr-TR" sz="2000" dirty="0">
                <a:solidFill>
                  <a:schemeClr val="accent1">
                    <a:lumMod val="50000"/>
                  </a:schemeClr>
                </a:solidFill>
              </a:rPr>
              <a:t> Hayvanlara işkence etmek</a:t>
            </a:r>
          </a:p>
          <a:p>
            <a:pPr marL="342900" indent="-342900">
              <a:buFont typeface="Arial" panose="020B0604020202020204" pitchFamily="34" charset="0"/>
              <a:buChar char="•"/>
            </a:pPr>
            <a:r>
              <a:rPr lang="tr-TR" sz="2000" dirty="0">
                <a:solidFill>
                  <a:schemeClr val="accent1">
                    <a:lumMod val="50000"/>
                  </a:schemeClr>
                </a:solidFill>
              </a:rPr>
              <a:t> Silah göstermek</a:t>
            </a:r>
          </a:p>
        </p:txBody>
      </p:sp>
    </p:spTree>
    <p:extLst>
      <p:ext uri="{BB962C8B-B14F-4D97-AF65-F5344CB8AC3E}">
        <p14:creationId xmlns:p14="http://schemas.microsoft.com/office/powerpoint/2010/main" val="1947121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161007" y="2234216"/>
            <a:ext cx="2704289" cy="954107"/>
          </a:xfrm>
          <a:prstGeom prst="rect">
            <a:avLst/>
          </a:prstGeom>
          <a:noFill/>
        </p:spPr>
        <p:txBody>
          <a:bodyPr wrap="square" rtlCol="0">
            <a:spAutoFit/>
          </a:bodyPr>
          <a:lstStyle/>
          <a:p>
            <a:r>
              <a:rPr lang="tr-TR" sz="2800" dirty="0">
                <a:solidFill>
                  <a:schemeClr val="accent1">
                    <a:lumMod val="50000"/>
                  </a:schemeClr>
                </a:solidFill>
              </a:rPr>
              <a:t>Çocukları kullanarak</a:t>
            </a:r>
          </a:p>
        </p:txBody>
      </p:sp>
      <p:sp>
        <p:nvSpPr>
          <p:cNvPr id="10" name="TextBox 9">
            <a:extLst>
              <a:ext uri="{FF2B5EF4-FFF2-40B4-BE49-F238E27FC236}">
                <a16:creationId xmlns:a16="http://schemas.microsoft.com/office/drawing/2014/main" id="{23B6AAFE-6C0F-954C-93FF-FF6205E3704F}"/>
              </a:ext>
            </a:extLst>
          </p:cNvPr>
          <p:cNvSpPr txBox="1"/>
          <p:nvPr/>
        </p:nvSpPr>
        <p:spPr>
          <a:xfrm>
            <a:off x="899811" y="2234216"/>
            <a:ext cx="2976663" cy="1200329"/>
          </a:xfrm>
          <a:prstGeom prst="rect">
            <a:avLst/>
          </a:prstGeom>
          <a:noFill/>
        </p:spPr>
        <p:txBody>
          <a:bodyPr wrap="square" rtlCol="0">
            <a:spAutoFit/>
          </a:bodyPr>
          <a:lstStyle/>
          <a:p>
            <a:r>
              <a:rPr lang="tr-TR" sz="3600" b="1" dirty="0">
                <a:solidFill>
                  <a:schemeClr val="bg1"/>
                </a:solidFill>
                <a:effectLst/>
              </a:rPr>
              <a:t>Psikolojik Şiddet</a:t>
            </a:r>
            <a:endParaRPr lang="en-US" sz="3600" b="1" dirty="0">
              <a:solidFill>
                <a:schemeClr val="bg1"/>
              </a:solidFill>
              <a:effectLst/>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373971" y="2234216"/>
            <a:ext cx="4309353" cy="2554545"/>
          </a:xfrm>
          <a:prstGeom prst="rect">
            <a:avLst/>
          </a:prstGeom>
          <a:noFill/>
        </p:spPr>
        <p:txBody>
          <a:bodyPr wrap="square" rtlCol="0">
            <a:spAutoFit/>
          </a:bodyPr>
          <a:lstStyle/>
          <a:p>
            <a:pPr marL="342900" indent="-342900">
              <a:buFont typeface="Arial" panose="020B0604020202020204" pitchFamily="34" charset="0"/>
              <a:buChar char="•"/>
            </a:pPr>
            <a:r>
              <a:rPr lang="tr-TR" sz="2000" dirty="0">
                <a:solidFill>
                  <a:schemeClr val="accent1">
                    <a:lumMod val="50000"/>
                  </a:schemeClr>
                </a:solidFill>
              </a:rPr>
              <a:t>Çocuklarla ilgili olarak kendini suçlu hissettirmek</a:t>
            </a:r>
          </a:p>
          <a:p>
            <a:pPr marL="342900" indent="-342900">
              <a:buFont typeface="Arial" panose="020B0604020202020204" pitchFamily="34" charset="0"/>
              <a:buChar char="•"/>
            </a:pPr>
            <a:r>
              <a:rPr lang="tr-TR" sz="2000" dirty="0">
                <a:solidFill>
                  <a:schemeClr val="accent1">
                    <a:lumMod val="50000"/>
                  </a:schemeClr>
                </a:solidFill>
              </a:rPr>
              <a:t>Mesajları iletmek için çocukları kullanmak</a:t>
            </a:r>
          </a:p>
          <a:p>
            <a:pPr marL="342900" indent="-342900">
              <a:buFont typeface="Arial" panose="020B0604020202020204" pitchFamily="34" charset="0"/>
              <a:buChar char="•"/>
            </a:pPr>
            <a:r>
              <a:rPr lang="tr-TR" sz="2000" dirty="0">
                <a:solidFill>
                  <a:schemeClr val="accent1">
                    <a:lumMod val="50000"/>
                  </a:schemeClr>
                </a:solidFill>
              </a:rPr>
              <a:t>Öfkesini çocuklardan çıkarmak</a:t>
            </a:r>
          </a:p>
          <a:p>
            <a:pPr marL="342900" indent="-342900">
              <a:buFont typeface="Arial" panose="020B0604020202020204" pitchFamily="34" charset="0"/>
              <a:buChar char="•"/>
            </a:pPr>
            <a:r>
              <a:rPr lang="tr-TR" sz="2000" dirty="0">
                <a:solidFill>
                  <a:schemeClr val="accent1">
                    <a:lumMod val="50000"/>
                  </a:schemeClr>
                </a:solidFill>
              </a:rPr>
              <a:t>Çocukları pazarlık konusu yapmak</a:t>
            </a:r>
          </a:p>
          <a:p>
            <a:pPr marL="342900" indent="-342900">
              <a:buFont typeface="Arial" panose="020B0604020202020204" pitchFamily="34" charset="0"/>
              <a:buChar char="•"/>
            </a:pPr>
            <a:r>
              <a:rPr lang="tr-TR" sz="2000" dirty="0">
                <a:solidFill>
                  <a:schemeClr val="accent1">
                    <a:lumMod val="50000"/>
                  </a:schemeClr>
                </a:solidFill>
              </a:rPr>
              <a:t> Çocuklardan mahrum bırakmakla tehdit etmek</a:t>
            </a:r>
          </a:p>
        </p:txBody>
      </p:sp>
    </p:spTree>
    <p:extLst>
      <p:ext uri="{BB962C8B-B14F-4D97-AF65-F5344CB8AC3E}">
        <p14:creationId xmlns:p14="http://schemas.microsoft.com/office/powerpoint/2010/main" val="1335871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878</Words>
  <Application>Microsoft Office PowerPoint</Application>
  <PresentationFormat>Widescreen</PresentationFormat>
  <Paragraphs>135</Paragraphs>
  <Slides>22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Deniz Çetin</cp:lastModifiedBy>
  <cp:revision>34</cp:revision>
  <dcterms:created xsi:type="dcterms:W3CDTF">2020-11-02T08:42:42Z</dcterms:created>
  <dcterms:modified xsi:type="dcterms:W3CDTF">2022-08-08T12:48:27Z</dcterms:modified>
</cp:coreProperties>
</file>